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4"/>
  </p:sldMasterIdLst>
  <p:notesMasterIdLst>
    <p:notesMasterId r:id="rId15"/>
  </p:notesMasterIdLst>
  <p:sldIdLst>
    <p:sldId id="265" r:id="rId5"/>
    <p:sldId id="266" r:id="rId6"/>
    <p:sldId id="256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7380288" cy="37798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6" userDrawn="1">
          <p15:clr>
            <a:srgbClr val="A4A3A4"/>
          </p15:clr>
        </p15:guide>
        <p15:guide id="2" pos="23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688F"/>
    <a:srgbClr val="82373D"/>
    <a:srgbClr val="FEC89A"/>
    <a:srgbClr val="71697A"/>
    <a:srgbClr val="FFFFFF"/>
    <a:srgbClr val="044085"/>
    <a:srgbClr val="CDE3FF"/>
    <a:srgbClr val="FFE5DD"/>
    <a:srgbClr val="006996"/>
    <a:srgbClr val="4DC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4333CA-6033-3748-A101-5AEB6B774165}" v="5" dt="2022-04-27T11:55:29.324"/>
    <p1510:client id="{EF5F009A-FE44-2B46-84D3-24C7A3188014}" v="104" dt="2022-04-26T15:06:03.5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4694"/>
  </p:normalViewPr>
  <p:slideViewPr>
    <p:cSldViewPr snapToGrid="0" snapToObjects="1" showGuides="1">
      <p:cViewPr varScale="1">
        <p:scale>
          <a:sx n="212" d="100"/>
          <a:sy n="212" d="100"/>
        </p:scale>
        <p:origin x="1040" y="176"/>
      </p:cViewPr>
      <p:guideLst>
        <p:guide orient="horz" pos="1166"/>
        <p:guide pos="2325"/>
      </p:guideLst>
    </p:cSldViewPr>
  </p:slideViewPr>
  <p:notesTextViewPr>
    <p:cViewPr>
      <p:scale>
        <a:sx n="25" d="100"/>
        <a:sy n="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a Schiekofer" userId="b8a51b37-ebfb-4b13-a8ff-6458d10be8c4" providerId="ADAL" clId="{C94333CA-6033-3748-A101-5AEB6B774165}"/>
    <pc:docChg chg="undo custSel addSld delSld modSld">
      <pc:chgData name="Alexandra Schiekofer" userId="b8a51b37-ebfb-4b13-a8ff-6458d10be8c4" providerId="ADAL" clId="{C94333CA-6033-3748-A101-5AEB6B774165}" dt="2022-04-27T11:55:50.826" v="15" actId="2696"/>
      <pc:docMkLst>
        <pc:docMk/>
      </pc:docMkLst>
      <pc:sldChg chg="addSp delSp modSp mod">
        <pc:chgData name="Alexandra Schiekofer" userId="b8a51b37-ebfb-4b13-a8ff-6458d10be8c4" providerId="ADAL" clId="{C94333CA-6033-3748-A101-5AEB6B774165}" dt="2022-04-27T11:55:10.745" v="10" actId="207"/>
        <pc:sldMkLst>
          <pc:docMk/>
          <pc:sldMk cId="1740060946" sldId="259"/>
        </pc:sldMkLst>
        <pc:spChg chg="del">
          <ac:chgData name="Alexandra Schiekofer" userId="b8a51b37-ebfb-4b13-a8ff-6458d10be8c4" providerId="ADAL" clId="{C94333CA-6033-3748-A101-5AEB6B774165}" dt="2022-04-27T11:54:55.151" v="8" actId="478"/>
          <ac:spMkLst>
            <pc:docMk/>
            <pc:sldMk cId="1740060946" sldId="259"/>
            <ac:spMk id="14" creationId="{F1BF2C13-064F-9D4D-E0C6-2CA0FB3BBA98}"/>
          </ac:spMkLst>
        </pc:spChg>
        <pc:spChg chg="del">
          <ac:chgData name="Alexandra Schiekofer" userId="b8a51b37-ebfb-4b13-a8ff-6458d10be8c4" providerId="ADAL" clId="{C94333CA-6033-3748-A101-5AEB6B774165}" dt="2022-04-27T11:54:36.023" v="6" actId="478"/>
          <ac:spMkLst>
            <pc:docMk/>
            <pc:sldMk cId="1740060946" sldId="259"/>
            <ac:spMk id="26" creationId="{5CA36299-9F67-098D-4E81-230D48703D82}"/>
          </ac:spMkLst>
        </pc:spChg>
        <pc:spChg chg="mod">
          <ac:chgData name="Alexandra Schiekofer" userId="b8a51b37-ebfb-4b13-a8ff-6458d10be8c4" providerId="ADAL" clId="{C94333CA-6033-3748-A101-5AEB6B774165}" dt="2022-04-27T11:54:19.293" v="2"/>
          <ac:spMkLst>
            <pc:docMk/>
            <pc:sldMk cId="1740060946" sldId="259"/>
            <ac:spMk id="28" creationId="{E816F824-FBE8-7F7A-BED2-786A81C88F8C}"/>
          </ac:spMkLst>
        </pc:spChg>
        <pc:spChg chg="mod">
          <ac:chgData name="Alexandra Schiekofer" userId="b8a51b37-ebfb-4b13-a8ff-6458d10be8c4" providerId="ADAL" clId="{C94333CA-6033-3748-A101-5AEB6B774165}" dt="2022-04-27T11:54:19.293" v="2"/>
          <ac:spMkLst>
            <pc:docMk/>
            <pc:sldMk cId="1740060946" sldId="259"/>
            <ac:spMk id="29" creationId="{20121A70-AAC8-FD06-5344-94CA02D6644A}"/>
          </ac:spMkLst>
        </pc:spChg>
        <pc:spChg chg="mod">
          <ac:chgData name="Alexandra Schiekofer" userId="b8a51b37-ebfb-4b13-a8ff-6458d10be8c4" providerId="ADAL" clId="{C94333CA-6033-3748-A101-5AEB6B774165}" dt="2022-04-27T11:54:37.004" v="7"/>
          <ac:spMkLst>
            <pc:docMk/>
            <pc:sldMk cId="1740060946" sldId="259"/>
            <ac:spMk id="32" creationId="{479CF14F-4093-5531-D1D3-8F3AED608AC7}"/>
          </ac:spMkLst>
        </pc:spChg>
        <pc:spChg chg="mod">
          <ac:chgData name="Alexandra Schiekofer" userId="b8a51b37-ebfb-4b13-a8ff-6458d10be8c4" providerId="ADAL" clId="{C94333CA-6033-3748-A101-5AEB6B774165}" dt="2022-04-27T11:54:37.004" v="7"/>
          <ac:spMkLst>
            <pc:docMk/>
            <pc:sldMk cId="1740060946" sldId="259"/>
            <ac:spMk id="33" creationId="{611971EA-2416-77E6-9A0E-6BECFF54E2C4}"/>
          </ac:spMkLst>
        </pc:spChg>
        <pc:spChg chg="add mod">
          <ac:chgData name="Alexandra Schiekofer" userId="b8a51b37-ebfb-4b13-a8ff-6458d10be8c4" providerId="ADAL" clId="{C94333CA-6033-3748-A101-5AEB6B774165}" dt="2022-04-27T11:55:10.745" v="10" actId="207"/>
          <ac:spMkLst>
            <pc:docMk/>
            <pc:sldMk cId="1740060946" sldId="259"/>
            <ac:spMk id="34" creationId="{57A67599-2A0F-F79A-EC21-0E983F3C0998}"/>
          </ac:spMkLst>
        </pc:spChg>
        <pc:grpChg chg="add del mod">
          <ac:chgData name="Alexandra Schiekofer" userId="b8a51b37-ebfb-4b13-a8ff-6458d10be8c4" providerId="ADAL" clId="{C94333CA-6033-3748-A101-5AEB6B774165}" dt="2022-04-27T11:54:27.849" v="3"/>
          <ac:grpSpMkLst>
            <pc:docMk/>
            <pc:sldMk cId="1740060946" sldId="259"/>
            <ac:grpSpMk id="25" creationId="{5D116FB5-2405-9E96-0303-CF7A049F8B8A}"/>
          </ac:grpSpMkLst>
        </pc:grpChg>
        <pc:grpChg chg="add mod">
          <ac:chgData name="Alexandra Schiekofer" userId="b8a51b37-ebfb-4b13-a8ff-6458d10be8c4" providerId="ADAL" clId="{C94333CA-6033-3748-A101-5AEB6B774165}" dt="2022-04-27T11:54:37.004" v="7"/>
          <ac:grpSpMkLst>
            <pc:docMk/>
            <pc:sldMk cId="1740060946" sldId="259"/>
            <ac:grpSpMk id="30" creationId="{95990B06-810F-0848-72CE-B74FE58EBD83}"/>
          </ac:grpSpMkLst>
        </pc:grpChg>
        <pc:picChg chg="add del">
          <ac:chgData name="Alexandra Schiekofer" userId="b8a51b37-ebfb-4b13-a8ff-6458d10be8c4" providerId="ADAL" clId="{C94333CA-6033-3748-A101-5AEB6B774165}" dt="2022-04-27T11:54:32.482" v="5" actId="478"/>
          <ac:picMkLst>
            <pc:docMk/>
            <pc:sldMk cId="1740060946" sldId="259"/>
            <ac:picMk id="24" creationId="{0F3505DB-D21C-CC09-2BB4-1004B914D071}"/>
          </ac:picMkLst>
        </pc:picChg>
        <pc:picChg chg="mod">
          <ac:chgData name="Alexandra Schiekofer" userId="b8a51b37-ebfb-4b13-a8ff-6458d10be8c4" providerId="ADAL" clId="{C94333CA-6033-3748-A101-5AEB6B774165}" dt="2022-04-27T11:54:19.293" v="2"/>
          <ac:picMkLst>
            <pc:docMk/>
            <pc:sldMk cId="1740060946" sldId="259"/>
            <ac:picMk id="27" creationId="{588E3DFF-CAD0-ACA0-0EEF-27BAF0939DDE}"/>
          </ac:picMkLst>
        </pc:picChg>
        <pc:picChg chg="mod">
          <ac:chgData name="Alexandra Schiekofer" userId="b8a51b37-ebfb-4b13-a8ff-6458d10be8c4" providerId="ADAL" clId="{C94333CA-6033-3748-A101-5AEB6B774165}" dt="2022-04-27T11:54:37.004" v="7"/>
          <ac:picMkLst>
            <pc:docMk/>
            <pc:sldMk cId="1740060946" sldId="259"/>
            <ac:picMk id="31" creationId="{05074888-A726-E65F-B114-808522E0FA70}"/>
          </ac:picMkLst>
        </pc:picChg>
      </pc:sldChg>
      <pc:sldChg chg="addSp delSp modSp mod">
        <pc:chgData name="Alexandra Schiekofer" userId="b8a51b37-ebfb-4b13-a8ff-6458d10be8c4" providerId="ADAL" clId="{C94333CA-6033-3748-A101-5AEB6B774165}" dt="2022-04-27T11:55:35.973" v="14" actId="1076"/>
        <pc:sldMkLst>
          <pc:docMk/>
          <pc:sldMk cId="2000847032" sldId="260"/>
        </pc:sldMkLst>
        <pc:spChg chg="del">
          <ac:chgData name="Alexandra Schiekofer" userId="b8a51b37-ebfb-4b13-a8ff-6458d10be8c4" providerId="ADAL" clId="{C94333CA-6033-3748-A101-5AEB6B774165}" dt="2022-04-27T11:55:28.749" v="11" actId="478"/>
          <ac:spMkLst>
            <pc:docMk/>
            <pc:sldMk cId="2000847032" sldId="260"/>
            <ac:spMk id="13" creationId="{ED92010B-DD52-71A7-EED7-0D43C2398E96}"/>
          </ac:spMkLst>
        </pc:spChg>
        <pc:spChg chg="add mod">
          <ac:chgData name="Alexandra Schiekofer" userId="b8a51b37-ebfb-4b13-a8ff-6458d10be8c4" providerId="ADAL" clId="{C94333CA-6033-3748-A101-5AEB6B774165}" dt="2022-04-27T11:55:31.897" v="13" actId="207"/>
          <ac:spMkLst>
            <pc:docMk/>
            <pc:sldMk cId="2000847032" sldId="260"/>
            <ac:spMk id="25" creationId="{B2B10AA7-232C-652E-49E2-448F1515C713}"/>
          </ac:spMkLst>
        </pc:spChg>
        <pc:spChg chg="mod">
          <ac:chgData name="Alexandra Schiekofer" userId="b8a51b37-ebfb-4b13-a8ff-6458d10be8c4" providerId="ADAL" clId="{C94333CA-6033-3748-A101-5AEB6B774165}" dt="2022-04-27T11:55:35.973" v="14" actId="1076"/>
          <ac:spMkLst>
            <pc:docMk/>
            <pc:sldMk cId="2000847032" sldId="260"/>
            <ac:spMk id="36" creationId="{B06989BC-D549-3725-C155-A996C4D6B04E}"/>
          </ac:spMkLst>
        </pc:spChg>
      </pc:sldChg>
      <pc:sldChg chg="add del">
        <pc:chgData name="Alexandra Schiekofer" userId="b8a51b37-ebfb-4b13-a8ff-6458d10be8c4" providerId="ADAL" clId="{C94333CA-6033-3748-A101-5AEB6B774165}" dt="2022-04-27T11:55:50.826" v="15" actId="2696"/>
        <pc:sldMkLst>
          <pc:docMk/>
          <pc:sldMk cId="1850796933" sldId="267"/>
        </pc:sldMkLst>
      </pc:sldChg>
      <pc:sldChg chg="add del replId">
        <pc:chgData name="Alexandra Schiekofer" userId="b8a51b37-ebfb-4b13-a8ff-6458d10be8c4" providerId="ADAL" clId="{C94333CA-6033-3748-A101-5AEB6B774165}" dt="2022-04-27T11:55:50.826" v="15" actId="2696"/>
        <pc:sldMkLst>
          <pc:docMk/>
          <pc:sldMk cId="4151820980" sldId="2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99D5B-7816-2D4F-9E25-7CB37E1BE668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1143000"/>
            <a:ext cx="6026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92DE5-A7FB-F648-A9BC-7D47015423F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38085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4814" rtl="0" eaLnBrk="1" latinLnBrk="0" hangingPunct="1">
      <a:defRPr sz="1240" kern="1200">
        <a:solidFill>
          <a:schemeClr val="tx1"/>
        </a:solidFill>
        <a:latin typeface="+mn-lt"/>
        <a:ea typeface="+mn-ea"/>
        <a:cs typeface="+mn-cs"/>
      </a:defRPr>
    </a:lvl1pPr>
    <a:lvl2pPr marL="472407" algn="l" defTabSz="944814" rtl="0" eaLnBrk="1" latinLnBrk="0" hangingPunct="1">
      <a:defRPr sz="1240" kern="1200">
        <a:solidFill>
          <a:schemeClr val="tx1"/>
        </a:solidFill>
        <a:latin typeface="+mn-lt"/>
        <a:ea typeface="+mn-ea"/>
        <a:cs typeface="+mn-cs"/>
      </a:defRPr>
    </a:lvl2pPr>
    <a:lvl3pPr marL="944814" algn="l" defTabSz="944814" rtl="0" eaLnBrk="1" latinLnBrk="0" hangingPunct="1">
      <a:defRPr sz="1240" kern="1200">
        <a:solidFill>
          <a:schemeClr val="tx1"/>
        </a:solidFill>
        <a:latin typeface="+mn-lt"/>
        <a:ea typeface="+mn-ea"/>
        <a:cs typeface="+mn-cs"/>
      </a:defRPr>
    </a:lvl3pPr>
    <a:lvl4pPr marL="1417221" algn="l" defTabSz="944814" rtl="0" eaLnBrk="1" latinLnBrk="0" hangingPunct="1">
      <a:defRPr sz="1240" kern="1200">
        <a:solidFill>
          <a:schemeClr val="tx1"/>
        </a:solidFill>
        <a:latin typeface="+mn-lt"/>
        <a:ea typeface="+mn-ea"/>
        <a:cs typeface="+mn-cs"/>
      </a:defRPr>
    </a:lvl4pPr>
    <a:lvl5pPr marL="1889627" algn="l" defTabSz="944814" rtl="0" eaLnBrk="1" latinLnBrk="0" hangingPunct="1">
      <a:defRPr sz="1240" kern="1200">
        <a:solidFill>
          <a:schemeClr val="tx1"/>
        </a:solidFill>
        <a:latin typeface="+mn-lt"/>
        <a:ea typeface="+mn-ea"/>
        <a:cs typeface="+mn-cs"/>
      </a:defRPr>
    </a:lvl5pPr>
    <a:lvl6pPr marL="2362034" algn="l" defTabSz="944814" rtl="0" eaLnBrk="1" latinLnBrk="0" hangingPunct="1">
      <a:defRPr sz="1240" kern="1200">
        <a:solidFill>
          <a:schemeClr val="tx1"/>
        </a:solidFill>
        <a:latin typeface="+mn-lt"/>
        <a:ea typeface="+mn-ea"/>
        <a:cs typeface="+mn-cs"/>
      </a:defRPr>
    </a:lvl6pPr>
    <a:lvl7pPr marL="2834441" algn="l" defTabSz="944814" rtl="0" eaLnBrk="1" latinLnBrk="0" hangingPunct="1">
      <a:defRPr sz="1240" kern="1200">
        <a:solidFill>
          <a:schemeClr val="tx1"/>
        </a:solidFill>
        <a:latin typeface="+mn-lt"/>
        <a:ea typeface="+mn-ea"/>
        <a:cs typeface="+mn-cs"/>
      </a:defRPr>
    </a:lvl7pPr>
    <a:lvl8pPr marL="3306848" algn="l" defTabSz="944814" rtl="0" eaLnBrk="1" latinLnBrk="0" hangingPunct="1">
      <a:defRPr sz="1240" kern="1200">
        <a:solidFill>
          <a:schemeClr val="tx1"/>
        </a:solidFill>
        <a:latin typeface="+mn-lt"/>
        <a:ea typeface="+mn-ea"/>
        <a:cs typeface="+mn-cs"/>
      </a:defRPr>
    </a:lvl8pPr>
    <a:lvl9pPr marL="3779254" algn="l" defTabSz="944814" rtl="0" eaLnBrk="1" latinLnBrk="0" hangingPunct="1">
      <a:defRPr sz="12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5925" y="1143000"/>
            <a:ext cx="60261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92DE5-A7FB-F648-A9BC-7D47015423F1}" type="slidenum">
              <a:rPr lang="en-DE" smtClean="0"/>
              <a:t>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59543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5925" y="1143000"/>
            <a:ext cx="60261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92DE5-A7FB-F648-A9BC-7D47015423F1}" type="slidenum">
              <a:rPr lang="en-DE" smtClean="0"/>
              <a:t>10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19719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5925" y="1143000"/>
            <a:ext cx="60261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92DE5-A7FB-F648-A9BC-7D47015423F1}" type="slidenum">
              <a:rPr lang="en-DE" smtClean="0"/>
              <a:t>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51378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5925" y="1143000"/>
            <a:ext cx="60261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92DE5-A7FB-F648-A9BC-7D47015423F1}" type="slidenum">
              <a:rPr lang="en-DE" smtClean="0"/>
              <a:t>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83528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5925" y="1143000"/>
            <a:ext cx="60261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92DE5-A7FB-F648-A9BC-7D47015423F1}" type="slidenum">
              <a:rPr lang="en-DE" smtClean="0"/>
              <a:t>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82929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5925" y="1143000"/>
            <a:ext cx="60261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92DE5-A7FB-F648-A9BC-7D47015423F1}" type="slidenum">
              <a:rPr lang="en-DE" smtClean="0"/>
              <a:t>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6504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5925" y="1143000"/>
            <a:ext cx="60261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92DE5-A7FB-F648-A9BC-7D47015423F1}" type="slidenum">
              <a:rPr lang="en-DE" smtClean="0"/>
              <a:t>6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8152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5925" y="1143000"/>
            <a:ext cx="60261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92DE5-A7FB-F648-A9BC-7D47015423F1}" type="slidenum">
              <a:rPr lang="en-DE" smtClean="0"/>
              <a:t>7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1580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5925" y="1143000"/>
            <a:ext cx="60261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92DE5-A7FB-F648-A9BC-7D47015423F1}" type="slidenum">
              <a:rPr lang="en-DE" smtClean="0"/>
              <a:t>8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68173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5925" y="1143000"/>
            <a:ext cx="60261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92DE5-A7FB-F648-A9BC-7D47015423F1}" type="slidenum">
              <a:rPr lang="en-DE" smtClean="0"/>
              <a:t>9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53018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2536" y="618599"/>
            <a:ext cx="5535216" cy="1315944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2536" y="1985290"/>
            <a:ext cx="5535216" cy="912586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19811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5314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81518" y="201241"/>
            <a:ext cx="1591375" cy="32032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7395" y="201241"/>
            <a:ext cx="4681870" cy="32032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58895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66514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51" y="942335"/>
            <a:ext cx="6365498" cy="1572307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551" y="2529517"/>
            <a:ext cx="6365498" cy="82683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51233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395" y="1006207"/>
            <a:ext cx="3136622" cy="23982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6271" y="1006207"/>
            <a:ext cx="3136622" cy="23982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92836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356" y="201242"/>
            <a:ext cx="6365498" cy="73059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357" y="926586"/>
            <a:ext cx="3122207" cy="454105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357" y="1380691"/>
            <a:ext cx="3122207" cy="20307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6271" y="926586"/>
            <a:ext cx="3137584" cy="454105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6271" y="1380691"/>
            <a:ext cx="3137584" cy="20307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2506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91561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21678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356" y="251989"/>
            <a:ext cx="2380335" cy="881962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7584" y="544227"/>
            <a:ext cx="3736271" cy="2686135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356" y="1133952"/>
            <a:ext cx="2380335" cy="21007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0723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356" y="251989"/>
            <a:ext cx="2380335" cy="881962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37584" y="544227"/>
            <a:ext cx="3736271" cy="2686135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356" y="1133952"/>
            <a:ext cx="2380335" cy="21007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93245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7395" y="201242"/>
            <a:ext cx="6365498" cy="730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395" y="1006207"/>
            <a:ext cx="6365498" cy="239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7395" y="3503350"/>
            <a:ext cx="1660565" cy="201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44721" y="3503350"/>
            <a:ext cx="2490847" cy="201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12328" y="3503350"/>
            <a:ext cx="1660565" cy="201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1952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0" y="0"/>
            <a:ext cx="7380288" cy="3779838"/>
          </a:xfrm>
          <a:prstGeom prst="rect">
            <a:avLst/>
          </a:prstGeom>
          <a:solidFill>
            <a:srgbClr val="E5F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9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801AD5-2282-0F7C-3C94-99646E5E7E83}"/>
              </a:ext>
            </a:extLst>
          </p:cNvPr>
          <p:cNvGrpSpPr/>
          <p:nvPr/>
        </p:nvGrpSpPr>
        <p:grpSpPr>
          <a:xfrm>
            <a:off x="318111" y="438606"/>
            <a:ext cx="7062177" cy="1414803"/>
            <a:chOff x="-1" y="1098833"/>
            <a:chExt cx="6639025" cy="1746480"/>
          </a:xfrm>
          <a:solidFill>
            <a:srgbClr val="4DCAFF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C378F2-A155-1935-E4D9-25E17BC30B62}"/>
                </a:ext>
              </a:extLst>
            </p:cNvPr>
            <p:cNvSpPr/>
            <p:nvPr/>
          </p:nvSpPr>
          <p:spPr>
            <a:xfrm>
              <a:off x="112124" y="1190250"/>
              <a:ext cx="5198465" cy="1655063"/>
            </a:xfrm>
            <a:prstGeom prst="rect">
              <a:avLst/>
            </a:prstGeom>
            <a:solidFill>
              <a:srgbClr val="0069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9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BA5D1-7E55-3299-9A16-150128392615}"/>
                </a:ext>
              </a:extLst>
            </p:cNvPr>
            <p:cNvSpPr/>
            <p:nvPr/>
          </p:nvSpPr>
          <p:spPr>
            <a:xfrm>
              <a:off x="-1" y="1098833"/>
              <a:ext cx="6639025" cy="16135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90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1BF2C13-064F-9D4D-E0C6-2CA0FB3BBA98}"/>
              </a:ext>
            </a:extLst>
          </p:cNvPr>
          <p:cNvSpPr/>
          <p:nvPr/>
        </p:nvSpPr>
        <p:spPr>
          <a:xfrm>
            <a:off x="465026" y="1963371"/>
            <a:ext cx="3362576" cy="1006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627"/>
              </a:lnSpc>
            </a:pPr>
            <a:r>
              <a:rPr lang="en-GB" sz="1000" b="1" dirty="0">
                <a:solidFill>
                  <a:srgbClr val="006996"/>
                </a:solidFill>
                <a:latin typeface="Work Sans SemiBold" pitchFamily="2" charset="77"/>
              </a:rPr>
              <a:t>Sie </a:t>
            </a:r>
            <a:r>
              <a:rPr lang="en-GB" sz="1000" b="1" dirty="0" err="1">
                <a:solidFill>
                  <a:srgbClr val="006996"/>
                </a:solidFill>
                <a:latin typeface="Work Sans SemiBold" pitchFamily="2" charset="77"/>
              </a:rPr>
              <a:t>helfen</a:t>
            </a:r>
            <a:r>
              <a:rPr lang="en-GB" sz="1000" b="1" dirty="0">
                <a:solidFill>
                  <a:srgbClr val="006996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06996"/>
                </a:solidFill>
                <a:latin typeface="Work Sans SemiBold" pitchFamily="2" charset="77"/>
              </a:rPr>
              <a:t>Personen</a:t>
            </a:r>
            <a:r>
              <a:rPr lang="en-GB" sz="1000" b="1" dirty="0">
                <a:solidFill>
                  <a:srgbClr val="006996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06996"/>
                </a:solidFill>
                <a:latin typeface="Work Sans SemiBold" pitchFamily="2" charset="77"/>
              </a:rPr>
              <a:t>aus</a:t>
            </a:r>
            <a:r>
              <a:rPr lang="en-GB" sz="1000" b="1" dirty="0">
                <a:solidFill>
                  <a:srgbClr val="006996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06996"/>
                </a:solidFill>
                <a:latin typeface="Work Sans SemiBold" pitchFamily="2" charset="77"/>
              </a:rPr>
              <a:t>Ihrem</a:t>
            </a:r>
            <a:r>
              <a:rPr lang="en-GB" sz="1000" b="1" dirty="0">
                <a:solidFill>
                  <a:srgbClr val="006996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06996"/>
                </a:solidFill>
                <a:latin typeface="Work Sans SemiBold" pitchFamily="2" charset="77"/>
              </a:rPr>
              <a:t>Bekanntenkreis</a:t>
            </a:r>
            <a:r>
              <a:rPr lang="en-GB" sz="1000" b="1" dirty="0">
                <a:solidFill>
                  <a:srgbClr val="006996"/>
                </a:solidFill>
                <a:latin typeface="Work Sans SemiBold" pitchFamily="2" charset="77"/>
              </a:rPr>
              <a:t>, </a:t>
            </a:r>
            <a:r>
              <a:rPr lang="en-GB" sz="1000" b="1" dirty="0" err="1">
                <a:solidFill>
                  <a:srgbClr val="006996"/>
                </a:solidFill>
                <a:latin typeface="Work Sans SemiBold" pitchFamily="2" charset="77"/>
              </a:rPr>
              <a:t>einen</a:t>
            </a:r>
            <a:r>
              <a:rPr lang="en-GB" sz="1000" b="1" dirty="0">
                <a:solidFill>
                  <a:srgbClr val="006996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06996"/>
                </a:solidFill>
                <a:latin typeface="Work Sans SemiBold" pitchFamily="2" charset="77"/>
              </a:rPr>
              <a:t>spannenden</a:t>
            </a:r>
            <a:r>
              <a:rPr lang="en-GB" sz="1000" b="1" dirty="0">
                <a:solidFill>
                  <a:srgbClr val="006996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06996"/>
                </a:solidFill>
                <a:latin typeface="Work Sans SemiBold" pitchFamily="2" charset="77"/>
              </a:rPr>
              <a:t>neuen</a:t>
            </a:r>
            <a:r>
              <a:rPr lang="en-GB" sz="1000" b="1" dirty="0">
                <a:solidFill>
                  <a:srgbClr val="006996"/>
                </a:solidFill>
                <a:latin typeface="Work Sans SemiBold" pitchFamily="2" charset="77"/>
              </a:rPr>
              <a:t> Job </a:t>
            </a:r>
            <a:r>
              <a:rPr lang="en-GB" sz="1000" b="1" dirty="0" err="1">
                <a:solidFill>
                  <a:srgbClr val="006996"/>
                </a:solidFill>
                <a:latin typeface="Work Sans SemiBold" pitchFamily="2" charset="77"/>
              </a:rPr>
              <a:t>zu</a:t>
            </a:r>
            <a:r>
              <a:rPr lang="en-GB" sz="1000" b="1" dirty="0">
                <a:solidFill>
                  <a:srgbClr val="006996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06996"/>
                </a:solidFill>
                <a:latin typeface="Work Sans SemiBold" pitchFamily="2" charset="77"/>
              </a:rPr>
              <a:t>finden</a:t>
            </a:r>
            <a:r>
              <a:rPr lang="en-GB" sz="1000" b="1" dirty="0">
                <a:solidFill>
                  <a:srgbClr val="006996"/>
                </a:solidFill>
                <a:latin typeface="Work Sans SemiBold" pitchFamily="2" charset="77"/>
              </a:rPr>
              <a:t> - </a:t>
            </a:r>
            <a:r>
              <a:rPr lang="en-GB" sz="1000" b="1" dirty="0" err="1">
                <a:solidFill>
                  <a:srgbClr val="006996"/>
                </a:solidFill>
                <a:latin typeface="Work Sans SemiBold" pitchFamily="2" charset="77"/>
              </a:rPr>
              <a:t>wir</a:t>
            </a:r>
            <a:r>
              <a:rPr lang="en-GB" sz="1000" b="1" dirty="0">
                <a:solidFill>
                  <a:srgbClr val="006996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06996"/>
                </a:solidFill>
                <a:latin typeface="Work Sans SemiBold" pitchFamily="2" charset="77"/>
              </a:rPr>
              <a:t>gewinnen</a:t>
            </a:r>
            <a:r>
              <a:rPr lang="en-GB" sz="1000" b="1" dirty="0">
                <a:solidFill>
                  <a:srgbClr val="006996"/>
                </a:solidFill>
                <a:latin typeface="Work Sans SemiBold" pitchFamily="2" charset="77"/>
              </a:rPr>
              <a:t> Dank </a:t>
            </a:r>
            <a:r>
              <a:rPr lang="en-GB" sz="1000" b="1" dirty="0" err="1">
                <a:solidFill>
                  <a:srgbClr val="006996"/>
                </a:solidFill>
                <a:latin typeface="Work Sans SemiBold" pitchFamily="2" charset="77"/>
              </a:rPr>
              <a:t>Ihnen</a:t>
            </a:r>
            <a:r>
              <a:rPr lang="en-GB" sz="1000" b="1" dirty="0">
                <a:solidFill>
                  <a:srgbClr val="006996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06996"/>
                </a:solidFill>
                <a:latin typeface="Work Sans SemiBold" pitchFamily="2" charset="77"/>
              </a:rPr>
              <a:t>Mitarbeitende</a:t>
            </a:r>
            <a:r>
              <a:rPr lang="en-GB" sz="1000" b="1" dirty="0">
                <a:solidFill>
                  <a:srgbClr val="006996"/>
                </a:solidFill>
                <a:latin typeface="Work Sans SemiBold" pitchFamily="2" charset="77"/>
              </a:rPr>
              <a:t>, die </a:t>
            </a:r>
            <a:r>
              <a:rPr lang="en-GB" sz="1000" b="1" dirty="0" err="1">
                <a:solidFill>
                  <a:srgbClr val="006996"/>
                </a:solidFill>
                <a:latin typeface="Work Sans SemiBold" pitchFamily="2" charset="77"/>
              </a:rPr>
              <a:t>perfekt</a:t>
            </a:r>
            <a:r>
              <a:rPr lang="en-GB" sz="1000" b="1" dirty="0">
                <a:solidFill>
                  <a:srgbClr val="006996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06996"/>
                </a:solidFill>
                <a:latin typeface="Work Sans SemiBold" pitchFamily="2" charset="77"/>
              </a:rPr>
              <a:t>zu</a:t>
            </a:r>
            <a:r>
              <a:rPr lang="en-GB" sz="1000" b="1" dirty="0">
                <a:solidFill>
                  <a:srgbClr val="006996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06996"/>
                </a:solidFill>
                <a:latin typeface="Work Sans SemiBold" pitchFamily="2" charset="77"/>
              </a:rPr>
              <a:t>uns</a:t>
            </a:r>
            <a:r>
              <a:rPr lang="en-GB" sz="1000" b="1" dirty="0">
                <a:solidFill>
                  <a:srgbClr val="006996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06996"/>
                </a:solidFill>
                <a:latin typeface="Work Sans SemiBold" pitchFamily="2" charset="77"/>
              </a:rPr>
              <a:t>passen</a:t>
            </a:r>
            <a:r>
              <a:rPr lang="en-GB" sz="1000" b="1" dirty="0">
                <a:solidFill>
                  <a:srgbClr val="006996"/>
                </a:solidFill>
                <a:latin typeface="Work Sans SemiBold" pitchFamily="2" charset="77"/>
              </a:rPr>
              <a:t>! Sie </a:t>
            </a:r>
            <a:r>
              <a:rPr lang="en-GB" sz="1000" b="1" dirty="0" err="1">
                <a:solidFill>
                  <a:srgbClr val="006996"/>
                </a:solidFill>
                <a:latin typeface="Work Sans SemiBold" pitchFamily="2" charset="77"/>
              </a:rPr>
              <a:t>sammeln</a:t>
            </a:r>
            <a:r>
              <a:rPr lang="en-GB" sz="1000" b="1" dirty="0">
                <a:solidFill>
                  <a:srgbClr val="006996"/>
                </a:solidFill>
                <a:latin typeface="Work Sans SemiBold" pitchFamily="2" charset="77"/>
              </a:rPr>
              <a:t> für </a:t>
            </a:r>
            <a:r>
              <a:rPr lang="en-GB" sz="1000" b="1" dirty="0" err="1">
                <a:solidFill>
                  <a:srgbClr val="006996"/>
                </a:solidFill>
                <a:latin typeface="Work Sans SemiBold" pitchFamily="2" charset="77"/>
              </a:rPr>
              <a:t>jede</a:t>
            </a:r>
            <a:r>
              <a:rPr lang="en-GB" sz="1000" b="1" dirty="0">
                <a:solidFill>
                  <a:srgbClr val="006996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06996"/>
                </a:solidFill>
                <a:latin typeface="Work Sans SemiBold" pitchFamily="2" charset="77"/>
              </a:rPr>
              <a:t>Aktivität</a:t>
            </a:r>
            <a:r>
              <a:rPr lang="en-GB" sz="1000" b="1" dirty="0">
                <a:solidFill>
                  <a:srgbClr val="006996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06996"/>
                </a:solidFill>
                <a:latin typeface="Work Sans SemiBold" pitchFamily="2" charset="77"/>
              </a:rPr>
              <a:t>Punkte</a:t>
            </a:r>
            <a:r>
              <a:rPr lang="en-GB" sz="1000" b="1" dirty="0">
                <a:solidFill>
                  <a:srgbClr val="006996"/>
                </a:solidFill>
                <a:latin typeface="Work Sans SemiBold" pitchFamily="2" charset="77"/>
              </a:rPr>
              <a:t>, die Sie in </a:t>
            </a:r>
            <a:r>
              <a:rPr lang="en-GB" sz="1000" b="1" dirty="0" err="1">
                <a:solidFill>
                  <a:srgbClr val="006996"/>
                </a:solidFill>
                <a:latin typeface="Work Sans SemiBold" pitchFamily="2" charset="77"/>
              </a:rPr>
              <a:t>attraktive</a:t>
            </a:r>
            <a:r>
              <a:rPr lang="en-GB" sz="1000" b="1" dirty="0">
                <a:solidFill>
                  <a:srgbClr val="006996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06996"/>
                </a:solidFill>
                <a:latin typeface="Work Sans SemiBold" pitchFamily="2" charset="77"/>
              </a:rPr>
              <a:t>Prämien</a:t>
            </a:r>
            <a:r>
              <a:rPr lang="en-GB" sz="1000" b="1" dirty="0">
                <a:solidFill>
                  <a:srgbClr val="006996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06996"/>
                </a:solidFill>
                <a:latin typeface="Work Sans SemiBold" pitchFamily="2" charset="77"/>
              </a:rPr>
              <a:t>umwandeln</a:t>
            </a:r>
            <a:r>
              <a:rPr lang="en-GB" sz="1000" b="1" dirty="0">
                <a:solidFill>
                  <a:srgbClr val="006996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06996"/>
                </a:solidFill>
                <a:latin typeface="Work Sans SemiBold" pitchFamily="2" charset="77"/>
              </a:rPr>
              <a:t>können</a:t>
            </a:r>
            <a:r>
              <a:rPr lang="en-GB" sz="1000" b="1" dirty="0">
                <a:solidFill>
                  <a:srgbClr val="006996"/>
                </a:solidFill>
                <a:latin typeface="Work Sans SemiBold" pitchFamily="2" charset="77"/>
              </a:rPr>
              <a:t>. </a:t>
            </a:r>
            <a:endParaRPr lang="en-DE" sz="1000" b="1" dirty="0">
              <a:solidFill>
                <a:srgbClr val="006996"/>
              </a:solidFill>
              <a:latin typeface="Work Sans SemiBold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196D3E-46DF-9F0B-489D-DC59F6EBD209}"/>
              </a:ext>
            </a:extLst>
          </p:cNvPr>
          <p:cNvSpPr/>
          <p:nvPr/>
        </p:nvSpPr>
        <p:spPr>
          <a:xfrm>
            <a:off x="465026" y="729424"/>
            <a:ext cx="6182067" cy="216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27"/>
              </a:lnSpc>
            </a:pPr>
            <a:r>
              <a:rPr lang="en-GB" sz="1365" dirty="0" err="1">
                <a:solidFill>
                  <a:srgbClr val="006996"/>
                </a:solidFill>
                <a:latin typeface="Work Sans Medium" pitchFamily="2" charset="77"/>
              </a:rPr>
              <a:t>Mitarbeitende</a:t>
            </a:r>
            <a:r>
              <a:rPr lang="en-GB" sz="1365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365" dirty="0" err="1">
                <a:solidFill>
                  <a:srgbClr val="006996"/>
                </a:solidFill>
                <a:latin typeface="Work Sans Medium" pitchFamily="2" charset="77"/>
              </a:rPr>
              <a:t>werben</a:t>
            </a:r>
            <a:r>
              <a:rPr lang="en-GB" sz="1365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365" dirty="0" err="1">
                <a:solidFill>
                  <a:srgbClr val="006996"/>
                </a:solidFill>
                <a:latin typeface="Work Sans Medium" pitchFamily="2" charset="77"/>
              </a:rPr>
              <a:t>Mitarbeitende</a:t>
            </a:r>
            <a:endParaRPr lang="en-GB" sz="1365" dirty="0">
              <a:solidFill>
                <a:srgbClr val="006996"/>
              </a:solidFill>
              <a:latin typeface="Work Sans Medium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426B6-AC9F-DC20-DFA4-D5A80C6009CF}"/>
              </a:ext>
            </a:extLst>
          </p:cNvPr>
          <p:cNvSpPr/>
          <p:nvPr/>
        </p:nvSpPr>
        <p:spPr>
          <a:xfrm>
            <a:off x="465024" y="965731"/>
            <a:ext cx="564332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DE" sz="2800" b="1" dirty="0">
                <a:solidFill>
                  <a:srgbClr val="006996"/>
                </a:solidFill>
                <a:latin typeface="Work Sans ExtraBold" pitchFamily="2" charset="77"/>
              </a:rPr>
              <a:t>WIN-WIN-WIN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FACD8F-CAA5-6F70-0E6F-AFC914024776}"/>
              </a:ext>
            </a:extLst>
          </p:cNvPr>
          <p:cNvSpPr/>
          <p:nvPr/>
        </p:nvSpPr>
        <p:spPr>
          <a:xfrm>
            <a:off x="465025" y="217690"/>
            <a:ext cx="1138732" cy="358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DE" sz="1680" b="1" dirty="0">
              <a:solidFill>
                <a:srgbClr val="009FE3"/>
              </a:solidFill>
              <a:latin typeface="Work Sans ExtraBold" pitchFamily="2" charset="77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2F5896-2F09-1F99-A65B-C25422ECFD77}"/>
              </a:ext>
            </a:extLst>
          </p:cNvPr>
          <p:cNvGrpSpPr/>
          <p:nvPr/>
        </p:nvGrpSpPr>
        <p:grpSpPr>
          <a:xfrm>
            <a:off x="465024" y="3050414"/>
            <a:ext cx="1093518" cy="587460"/>
            <a:chOff x="6548338" y="2366507"/>
            <a:chExt cx="1093518" cy="58746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8E15843-0C62-3CA8-3D74-3BC6360B4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E74619B-585C-824D-6D5F-C0035ED93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03222" y="2580918"/>
              <a:ext cx="373039" cy="37303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23F9F8F-A53D-3CBF-D31F-55334E81D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68817" y="2580928"/>
              <a:ext cx="373039" cy="373039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ADB7B58B-E373-1082-5EF3-477D24BF6D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7834" y="248210"/>
            <a:ext cx="954869" cy="91742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1A0D7E9-6B18-534C-CBF6-0DD7D6DA5B75}"/>
              </a:ext>
            </a:extLst>
          </p:cNvPr>
          <p:cNvGrpSpPr/>
          <p:nvPr/>
        </p:nvGrpSpPr>
        <p:grpSpPr>
          <a:xfrm>
            <a:off x="3705103" y="229531"/>
            <a:ext cx="3355683" cy="3600450"/>
            <a:chOff x="3614613" y="139837"/>
            <a:chExt cx="3355683" cy="360045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555EC88-8BE0-3868-E119-C9F000AAB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14613" y="139837"/>
              <a:ext cx="3355683" cy="3600450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3BBA8C6-5449-447A-538F-0BC7FEFEB17A}"/>
                </a:ext>
              </a:extLst>
            </p:cNvPr>
            <p:cNvSpPr/>
            <p:nvPr/>
          </p:nvSpPr>
          <p:spPr>
            <a:xfrm>
              <a:off x="4277947" y="2805414"/>
              <a:ext cx="106678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b="1" dirty="0" err="1">
                  <a:solidFill>
                    <a:srgbClr val="489BB7"/>
                  </a:solidFill>
                  <a:latin typeface="Nunito Sans SemiBold" pitchFamily="2" charset="77"/>
                </a:rPr>
                <a:t>Prämie</a:t>
              </a:r>
              <a:r>
                <a:rPr lang="en-GB" sz="1000" b="1" dirty="0">
                  <a:solidFill>
                    <a:srgbClr val="489BB7"/>
                  </a:solidFill>
                  <a:latin typeface="Nunito Sans SemiBold" pitchFamily="2" charset="77"/>
                </a:rPr>
                <a:t>: 1000 €</a:t>
              </a:r>
              <a:endParaRPr lang="en-DE" sz="1000" b="1" dirty="0">
                <a:solidFill>
                  <a:srgbClr val="489BB7"/>
                </a:solidFill>
                <a:latin typeface="Nunito Sans SemiBold" pitchFamily="2" charset="77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B42FCAF-0520-1D23-59AD-25A742425591}"/>
                </a:ext>
              </a:extLst>
            </p:cNvPr>
            <p:cNvSpPr/>
            <p:nvPr/>
          </p:nvSpPr>
          <p:spPr>
            <a:xfrm>
              <a:off x="5549410" y="317079"/>
              <a:ext cx="95486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b="1" dirty="0">
                  <a:solidFill>
                    <a:srgbClr val="489BB7"/>
                  </a:solidFill>
                  <a:latin typeface="Nunito Sans SemiBold" pitchFamily="2" charset="77"/>
                </a:rPr>
                <a:t>+ 5 </a:t>
              </a:r>
              <a:r>
                <a:rPr lang="en-GB" sz="1200" b="1" dirty="0" err="1">
                  <a:solidFill>
                    <a:srgbClr val="489BB7"/>
                  </a:solidFill>
                  <a:latin typeface="Nunito Sans SemiBold" pitchFamily="2" charset="77"/>
                </a:rPr>
                <a:t>Punkte</a:t>
              </a:r>
              <a:endParaRPr lang="en-DE" sz="1200" b="1" dirty="0">
                <a:solidFill>
                  <a:srgbClr val="489BB7"/>
                </a:solidFill>
                <a:latin typeface="Nunito Sans SemiBold" pitchFamily="2" charset="77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59716FE-FB55-52E0-ABE5-8EFD240A5A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290" y="286723"/>
            <a:ext cx="802984" cy="25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95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0" y="0"/>
            <a:ext cx="7380288" cy="3779838"/>
          </a:xfrm>
          <a:prstGeom prst="rect">
            <a:avLst/>
          </a:prstGeom>
          <a:solidFill>
            <a:srgbClr val="F8E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9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92010B-DD52-71A7-EED7-0D43C2398E96}"/>
              </a:ext>
            </a:extLst>
          </p:cNvPr>
          <p:cNvSpPr/>
          <p:nvPr/>
        </p:nvSpPr>
        <p:spPr>
          <a:xfrm>
            <a:off x="350722" y="802300"/>
            <a:ext cx="4071137" cy="24756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70"/>
              </a:lnSpc>
            </a:pPr>
            <a:r>
              <a:rPr lang="en-GB" sz="800" b="1" dirty="0">
                <a:solidFill>
                  <a:srgbClr val="82373D"/>
                </a:solidFill>
                <a:latin typeface="Nunito Sans" pitchFamily="2" charset="77"/>
              </a:rPr>
              <a:t>1. Bei </a:t>
            </a:r>
            <a:r>
              <a:rPr lang="en-GB" sz="800" b="1" dirty="0" err="1">
                <a:solidFill>
                  <a:srgbClr val="82373D"/>
                </a:solidFill>
                <a:latin typeface="Nunito Sans" pitchFamily="2" charset="77"/>
              </a:rPr>
              <a:t>Talentry</a:t>
            </a:r>
            <a:r>
              <a:rPr lang="en-GB" sz="800" b="1" dirty="0">
                <a:solidFill>
                  <a:srgbClr val="82373D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82373D"/>
                </a:solidFill>
                <a:latin typeface="Nunito Sans" pitchFamily="2" charset="77"/>
              </a:rPr>
              <a:t>registrieren</a:t>
            </a:r>
            <a:b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</a:b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Talentry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kann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sowohl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per App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als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auch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via Browser auf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Ihrem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Computer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genutzt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werden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.</a:t>
            </a:r>
            <a:b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</a:br>
            <a:r>
              <a:rPr lang="en-GB" sz="800" b="1" dirty="0">
                <a:solidFill>
                  <a:srgbClr val="82373D"/>
                </a:solidFill>
                <a:latin typeface="Nunito Sans" pitchFamily="2" charset="77"/>
              </a:rPr>
              <a:t>2. </a:t>
            </a:r>
            <a:r>
              <a:rPr lang="en-GB" sz="800" b="1" dirty="0" err="1">
                <a:solidFill>
                  <a:srgbClr val="82373D"/>
                </a:solidFill>
                <a:latin typeface="Nunito Sans" pitchFamily="2" charset="77"/>
              </a:rPr>
              <a:t>Offene</a:t>
            </a:r>
            <a:r>
              <a:rPr lang="en-GB" sz="800" b="1" dirty="0">
                <a:solidFill>
                  <a:srgbClr val="82373D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82373D"/>
                </a:solidFill>
                <a:latin typeface="Nunito Sans" pitchFamily="2" charset="77"/>
              </a:rPr>
              <a:t>Stellenangebote</a:t>
            </a:r>
            <a:r>
              <a:rPr lang="en-GB" sz="800" b="1" dirty="0">
                <a:solidFill>
                  <a:srgbClr val="82373D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82373D"/>
                </a:solidFill>
                <a:latin typeface="Nunito Sans" pitchFamily="2" charset="77"/>
              </a:rPr>
              <a:t>durchstöbern</a:t>
            </a:r>
            <a:r>
              <a:rPr lang="en-GB" sz="800" b="1" dirty="0">
                <a:solidFill>
                  <a:srgbClr val="82373D"/>
                </a:solidFill>
                <a:latin typeface="Nunito Sans" pitchFamily="2" charset="77"/>
              </a:rPr>
              <a:t> </a:t>
            </a:r>
            <a:b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</a:b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Eine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Übersicht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finden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bequem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in der App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oder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Ihrem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Account.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Regelmäßige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Updates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erhalten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Sie z. B.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über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Newsletter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oder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Push-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Nachrichten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. </a:t>
            </a:r>
            <a:b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</a:br>
            <a:r>
              <a:rPr lang="en-GB" sz="800" b="1" dirty="0">
                <a:solidFill>
                  <a:srgbClr val="82373D"/>
                </a:solidFill>
                <a:latin typeface="Nunito Sans" pitchFamily="2" charset="77"/>
              </a:rPr>
              <a:t>3. Jobs </a:t>
            </a:r>
            <a:r>
              <a:rPr lang="en-GB" sz="800" b="1" dirty="0" err="1">
                <a:solidFill>
                  <a:srgbClr val="82373D"/>
                </a:solidFill>
                <a:latin typeface="Nunito Sans" pitchFamily="2" charset="77"/>
              </a:rPr>
              <a:t>mit</a:t>
            </a:r>
            <a:r>
              <a:rPr lang="en-GB" sz="800" b="1" dirty="0">
                <a:solidFill>
                  <a:srgbClr val="82373D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82373D"/>
                </a:solidFill>
                <a:latin typeface="Nunito Sans" pitchFamily="2" charset="77"/>
              </a:rPr>
              <a:t>wenigen</a:t>
            </a:r>
            <a:r>
              <a:rPr lang="en-GB" sz="800" b="1" dirty="0">
                <a:solidFill>
                  <a:srgbClr val="82373D"/>
                </a:solidFill>
                <a:latin typeface="Nunito Sans" pitchFamily="2" charset="77"/>
              </a:rPr>
              <a:t> Klicks </a:t>
            </a:r>
            <a:r>
              <a:rPr lang="en-GB" sz="800" b="1" dirty="0" err="1">
                <a:solidFill>
                  <a:srgbClr val="82373D"/>
                </a:solidFill>
                <a:latin typeface="Nunito Sans" pitchFamily="2" charset="77"/>
              </a:rPr>
              <a:t>empfehlen</a:t>
            </a:r>
            <a:r>
              <a:rPr lang="en-GB" sz="800" b="1" dirty="0">
                <a:solidFill>
                  <a:srgbClr val="82373D"/>
                </a:solidFill>
                <a:latin typeface="Nunito Sans" pitchFamily="2" charset="77"/>
              </a:rPr>
              <a:t> </a:t>
            </a:r>
            <a:b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</a:b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Ob WhatsApp, LinkedIn, Xing, Twitter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oder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Facebook –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einfach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offene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Stellen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via Link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mit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persönlichen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Kontakten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oder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auf Social Media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Plattformen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teilen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! </a:t>
            </a:r>
            <a:b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</a:br>
            <a:r>
              <a:rPr lang="en-GB" sz="800" b="1" dirty="0">
                <a:solidFill>
                  <a:srgbClr val="82373D"/>
                </a:solidFill>
                <a:latin typeface="Nunito Sans" pitchFamily="2" charset="77"/>
              </a:rPr>
              <a:t>4. </a:t>
            </a:r>
            <a:r>
              <a:rPr lang="en-GB" sz="800" b="1" dirty="0" err="1">
                <a:solidFill>
                  <a:srgbClr val="82373D"/>
                </a:solidFill>
                <a:latin typeface="Nunito Sans" pitchFamily="2" charset="77"/>
              </a:rPr>
              <a:t>Punkte</a:t>
            </a:r>
            <a:r>
              <a:rPr lang="en-GB" sz="800" b="1" dirty="0">
                <a:solidFill>
                  <a:srgbClr val="82373D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82373D"/>
                </a:solidFill>
                <a:latin typeface="Nunito Sans" pitchFamily="2" charset="77"/>
              </a:rPr>
              <a:t>sammeln</a:t>
            </a:r>
            <a:r>
              <a:rPr lang="en-GB" sz="800" b="1" dirty="0">
                <a:solidFill>
                  <a:srgbClr val="82373D"/>
                </a:solidFill>
                <a:latin typeface="Nunito Sans" pitchFamily="2" charset="77"/>
              </a:rPr>
              <a:t> &amp; in </a:t>
            </a:r>
            <a:r>
              <a:rPr lang="en-GB" sz="800" b="1" dirty="0" err="1">
                <a:solidFill>
                  <a:srgbClr val="82373D"/>
                </a:solidFill>
                <a:latin typeface="Nunito Sans" pitchFamily="2" charset="77"/>
              </a:rPr>
              <a:t>Prämien</a:t>
            </a:r>
            <a:r>
              <a:rPr lang="en-GB" sz="800" b="1" dirty="0">
                <a:solidFill>
                  <a:srgbClr val="82373D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82373D"/>
                </a:solidFill>
                <a:latin typeface="Nunito Sans" pitchFamily="2" charset="77"/>
              </a:rPr>
              <a:t>umwandeln</a:t>
            </a:r>
            <a:r>
              <a:rPr lang="en-GB" sz="800" b="1" dirty="0">
                <a:solidFill>
                  <a:srgbClr val="82373D"/>
                </a:solidFill>
                <a:latin typeface="Nunito Sans" pitchFamily="2" charset="77"/>
              </a:rPr>
              <a:t> </a:t>
            </a:r>
            <a:b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</a:b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Jedes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Teilen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und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jeder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Klick auf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Ihren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Link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wird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mit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Punkten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belohnt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.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Unter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„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Meine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Erfolge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“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sehen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Ihren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Punktestand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. Sie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haben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genügend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Punkte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für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Ihre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Wunschprämie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?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Einfach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eintauschen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! </a:t>
            </a:r>
            <a:b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</a:br>
            <a:r>
              <a:rPr lang="en-GB" sz="800" b="1" dirty="0">
                <a:solidFill>
                  <a:srgbClr val="82373D"/>
                </a:solidFill>
                <a:latin typeface="Nunito Sans" pitchFamily="2" charset="77"/>
              </a:rPr>
              <a:t>5. Neue </a:t>
            </a:r>
            <a:r>
              <a:rPr lang="en-GB" sz="800" b="1" dirty="0" err="1">
                <a:solidFill>
                  <a:srgbClr val="82373D"/>
                </a:solidFill>
                <a:latin typeface="Nunito Sans" pitchFamily="2" charset="77"/>
              </a:rPr>
              <a:t>Kolleg:innen</a:t>
            </a:r>
            <a:r>
              <a:rPr lang="en-GB" sz="800" b="1" dirty="0">
                <a:solidFill>
                  <a:srgbClr val="82373D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82373D"/>
                </a:solidFill>
                <a:latin typeface="Nunito Sans" pitchFamily="2" charset="77"/>
              </a:rPr>
              <a:t>willkommen</a:t>
            </a:r>
            <a:r>
              <a:rPr lang="en-GB" sz="800" b="1" dirty="0">
                <a:solidFill>
                  <a:srgbClr val="82373D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82373D"/>
                </a:solidFill>
                <a:latin typeface="Nunito Sans" pitchFamily="2" charset="77"/>
              </a:rPr>
              <a:t>heißen</a:t>
            </a:r>
            <a:r>
              <a:rPr lang="en-GB" sz="800" b="1" dirty="0">
                <a:solidFill>
                  <a:srgbClr val="82373D"/>
                </a:solidFill>
                <a:latin typeface="Nunito Sans" pitchFamily="2" charset="77"/>
              </a:rPr>
              <a:t> &amp; </a:t>
            </a:r>
            <a:r>
              <a:rPr lang="en-GB" sz="800" b="1">
                <a:solidFill>
                  <a:srgbClr val="82373D"/>
                </a:solidFill>
                <a:latin typeface="Nunito Sans" pitchFamily="2" charset="77"/>
              </a:rPr>
              <a:t>auf die </a:t>
            </a:r>
            <a:r>
              <a:rPr lang="en-GB" sz="800" b="1" dirty="0">
                <a:solidFill>
                  <a:srgbClr val="82373D"/>
                </a:solidFill>
                <a:latin typeface="Nunito Sans" pitchFamily="2" charset="77"/>
              </a:rPr>
              <a:t>Geld-</a:t>
            </a:r>
            <a:r>
              <a:rPr lang="en-GB" sz="800" b="1" dirty="0" err="1">
                <a:solidFill>
                  <a:srgbClr val="82373D"/>
                </a:solidFill>
                <a:latin typeface="Nunito Sans" pitchFamily="2" charset="77"/>
              </a:rPr>
              <a:t>Prämie</a:t>
            </a:r>
            <a:r>
              <a:rPr lang="en-GB" sz="800" b="1" dirty="0">
                <a:solidFill>
                  <a:srgbClr val="82373D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82373D"/>
                </a:solidFill>
                <a:latin typeface="Nunito Sans" pitchFamily="2" charset="77"/>
              </a:rPr>
              <a:t>freuen</a:t>
            </a:r>
            <a:b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</a:b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Wird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einer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Ihrer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Kontakte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eingestellt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,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erhalten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darüber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hinaus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eine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Geld-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Prämie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für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Ihr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Engagement.  </a:t>
            </a:r>
            <a:endParaRPr lang="en-DE" sz="600" b="1" dirty="0">
              <a:solidFill>
                <a:srgbClr val="82373D"/>
              </a:solidFill>
              <a:latin typeface="Nunito Sans SemiBold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64ECF6-23BB-527C-6C37-3922D49C38AC}"/>
              </a:ext>
            </a:extLst>
          </p:cNvPr>
          <p:cNvSpPr txBox="1"/>
          <p:nvPr/>
        </p:nvSpPr>
        <p:spPr>
          <a:xfrm>
            <a:off x="-8998599" y="-1434973"/>
            <a:ext cx="239168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890" dirty="0"/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8CC189-FFE7-4147-DB29-9083DDF30DC8}"/>
              </a:ext>
            </a:extLst>
          </p:cNvPr>
          <p:cNvGrpSpPr/>
          <p:nvPr/>
        </p:nvGrpSpPr>
        <p:grpSpPr>
          <a:xfrm>
            <a:off x="4537360" y="1278094"/>
            <a:ext cx="2842928" cy="2247821"/>
            <a:chOff x="3869957" y="1188398"/>
            <a:chExt cx="3438809" cy="22478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85CB919-D5B7-3705-B815-44ADAB45FF67}"/>
                </a:ext>
              </a:extLst>
            </p:cNvPr>
            <p:cNvSpPr/>
            <p:nvPr/>
          </p:nvSpPr>
          <p:spPr>
            <a:xfrm>
              <a:off x="3869957" y="1188398"/>
              <a:ext cx="3438809" cy="2153639"/>
            </a:xfrm>
            <a:prstGeom prst="rect">
              <a:avLst/>
            </a:prstGeom>
            <a:solidFill>
              <a:srgbClr val="FFB5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rtlCol="0" anchor="ctr"/>
            <a:lstStyle/>
            <a:p>
              <a:endParaRPr lang="en-DE" sz="1600" b="1" dirty="0">
                <a:solidFill>
                  <a:srgbClr val="044085"/>
                </a:solidFill>
                <a:latin typeface="Work Sans" pitchFamily="2" charset="77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4F41155-BD0D-288B-7AAF-CA197358911A}"/>
                </a:ext>
              </a:extLst>
            </p:cNvPr>
            <p:cNvSpPr/>
            <p:nvPr/>
          </p:nvSpPr>
          <p:spPr>
            <a:xfrm>
              <a:off x="3965607" y="1282580"/>
              <a:ext cx="3343159" cy="2153639"/>
            </a:xfrm>
            <a:prstGeom prst="rect">
              <a:avLst/>
            </a:prstGeom>
            <a:solidFill>
              <a:srgbClr val="FEC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rtlCol="0" anchor="ctr"/>
            <a:lstStyle/>
            <a:p>
              <a:endParaRPr lang="en-DE" sz="1600" b="1" dirty="0">
                <a:solidFill>
                  <a:srgbClr val="044085"/>
                </a:solidFill>
                <a:latin typeface="Work Sans" pitchFamily="2" charset="77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23C3FA1A-C80D-C9C2-F953-DAACBB345019}"/>
              </a:ext>
            </a:extLst>
          </p:cNvPr>
          <p:cNvSpPr/>
          <p:nvPr/>
        </p:nvSpPr>
        <p:spPr>
          <a:xfrm>
            <a:off x="0" y="311836"/>
            <a:ext cx="2496711" cy="390196"/>
          </a:xfrm>
          <a:prstGeom prst="rect">
            <a:avLst/>
          </a:prstGeom>
          <a:solidFill>
            <a:srgbClr val="FFB5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tlCol="0" anchor="ctr"/>
          <a:lstStyle/>
          <a:p>
            <a:endParaRPr lang="en-DE" sz="1600" b="1" dirty="0">
              <a:solidFill>
                <a:srgbClr val="044085"/>
              </a:solidFill>
              <a:latin typeface="Work Sans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8916DE-157E-884F-B7B4-63B51DC3165A}"/>
              </a:ext>
            </a:extLst>
          </p:cNvPr>
          <p:cNvSpPr/>
          <p:nvPr/>
        </p:nvSpPr>
        <p:spPr>
          <a:xfrm>
            <a:off x="4816438" y="1592646"/>
            <a:ext cx="2284450" cy="3460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27"/>
              </a:lnSpc>
            </a:pPr>
            <a:r>
              <a:rPr lang="en-GB" sz="1000" dirty="0">
                <a:solidFill>
                  <a:srgbClr val="82373D"/>
                </a:solidFill>
                <a:latin typeface="Work Sans Medium" pitchFamily="2" charset="77"/>
              </a:rPr>
              <a:t>Sie </a:t>
            </a:r>
            <a:r>
              <a:rPr lang="en-GB" sz="1000" dirty="0" err="1">
                <a:solidFill>
                  <a:srgbClr val="82373D"/>
                </a:solidFill>
                <a:latin typeface="Work Sans Medium" pitchFamily="2" charset="77"/>
              </a:rPr>
              <a:t>sind</a:t>
            </a:r>
            <a:r>
              <a:rPr lang="en-GB" sz="1000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000" dirty="0" err="1">
                <a:solidFill>
                  <a:srgbClr val="82373D"/>
                </a:solidFill>
                <a:latin typeface="Work Sans Medium" pitchFamily="2" charset="77"/>
              </a:rPr>
              <a:t>unsere</a:t>
            </a:r>
            <a:r>
              <a:rPr lang="en-GB" sz="1000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000" dirty="0" err="1">
                <a:solidFill>
                  <a:srgbClr val="82373D"/>
                </a:solidFill>
                <a:latin typeface="Work Sans Medium" pitchFamily="2" charset="77"/>
              </a:rPr>
              <a:t>besten</a:t>
            </a:r>
            <a:r>
              <a:rPr lang="en-GB" sz="1000" dirty="0">
                <a:solidFill>
                  <a:srgbClr val="82373D"/>
                </a:solidFill>
                <a:latin typeface="Work Sans Medium" pitchFamily="2" charset="77"/>
              </a:rPr>
              <a:t> und </a:t>
            </a:r>
            <a:r>
              <a:rPr lang="en-GB" sz="1000" dirty="0" err="1">
                <a:solidFill>
                  <a:srgbClr val="82373D"/>
                </a:solidFill>
                <a:latin typeface="Work Sans Medium" pitchFamily="2" charset="77"/>
              </a:rPr>
              <a:t>glaubwürdigsten</a:t>
            </a:r>
            <a:r>
              <a:rPr lang="en-GB" sz="1000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000" dirty="0" err="1">
                <a:solidFill>
                  <a:srgbClr val="82373D"/>
                </a:solidFill>
                <a:latin typeface="Work Sans Medium" pitchFamily="2" charset="77"/>
              </a:rPr>
              <a:t>Botschafter:innen</a:t>
            </a:r>
            <a:r>
              <a:rPr lang="en-GB" sz="1000" dirty="0">
                <a:solidFill>
                  <a:srgbClr val="82373D"/>
                </a:solidFill>
                <a:latin typeface="Work Sans Medium" pitchFamily="2" charset="77"/>
              </a:rPr>
              <a:t>!</a:t>
            </a:r>
            <a:endParaRPr lang="en-DE" sz="1000" dirty="0">
              <a:solidFill>
                <a:srgbClr val="82373D"/>
              </a:solidFill>
              <a:latin typeface="Work Sans Medium" pitchFamily="2" charset="77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A024C4-90F7-FD33-5A89-41346A056D9C}"/>
              </a:ext>
            </a:extLst>
          </p:cNvPr>
          <p:cNvSpPr/>
          <p:nvPr/>
        </p:nvSpPr>
        <p:spPr>
          <a:xfrm>
            <a:off x="4816440" y="2059180"/>
            <a:ext cx="2213131" cy="5039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970"/>
              </a:lnSpc>
            </a:pP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Helfen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uns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,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offene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Positionen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mit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Top-Kandidat:innen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aus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Ihrem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Netzwerk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zu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besetzen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. Am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besten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legen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gleich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los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!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Registrieren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sich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unter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 </a:t>
            </a:r>
            <a:r>
              <a:rPr lang="en-GB" sz="600" b="1" u="sng" dirty="0" err="1">
                <a:solidFill>
                  <a:srgbClr val="82373D"/>
                </a:solidFill>
                <a:latin typeface="Nunito Sans SemiBold" pitchFamily="2" charset="77"/>
              </a:rPr>
              <a:t>musterfirma.talentry.com</a:t>
            </a:r>
            <a:r>
              <a:rPr lang="en-GB" sz="600" b="1" u="sng" dirty="0">
                <a:solidFill>
                  <a:srgbClr val="82373D"/>
                </a:solidFill>
                <a:latin typeface="Nunito Sans SemiBold" pitchFamily="2" charset="77"/>
              </a:rPr>
              <a:t> 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-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oder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holen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sich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die App:</a:t>
            </a:r>
            <a:endParaRPr lang="en-DE" sz="600" b="1" dirty="0">
              <a:solidFill>
                <a:srgbClr val="82373D"/>
              </a:solidFill>
              <a:latin typeface="Nunito Sans SemiBold" pitchFamily="2" charset="77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E7E3B8-CD14-47C3-3167-2742B62E5212}"/>
              </a:ext>
            </a:extLst>
          </p:cNvPr>
          <p:cNvGrpSpPr/>
          <p:nvPr/>
        </p:nvGrpSpPr>
        <p:grpSpPr>
          <a:xfrm>
            <a:off x="5979745" y="2904515"/>
            <a:ext cx="1113967" cy="587460"/>
            <a:chOff x="5889255" y="2366507"/>
            <a:chExt cx="1113967" cy="58746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DC69D7A-905E-E8FB-8CE8-C4B7B1D59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F8A9A4F-D99B-711F-227D-0F2B2D45C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89255" y="2580918"/>
              <a:ext cx="373039" cy="37303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A6A120E-B360-2483-4E1D-D160C5E67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54850" y="2580928"/>
              <a:ext cx="373039" cy="373039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8AA951AD-E95F-4478-5AD1-E1677A9B28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7834" y="248210"/>
            <a:ext cx="954869" cy="917423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398E98F-22D8-CF8C-E5BA-0CBA7F2EAEC0}"/>
              </a:ext>
            </a:extLst>
          </p:cNvPr>
          <p:cNvSpPr/>
          <p:nvPr/>
        </p:nvSpPr>
        <p:spPr>
          <a:xfrm>
            <a:off x="5339495" y="265991"/>
            <a:ext cx="1532323" cy="327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1680" b="1" dirty="0">
                <a:solidFill>
                  <a:srgbClr val="82373D"/>
                </a:solidFill>
                <a:latin typeface="Work Sans ExtraBold" pitchFamily="2" charset="77"/>
              </a:rPr>
              <a:t>LOGO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02D690-8420-00F0-E928-195DC8B26169}"/>
              </a:ext>
            </a:extLst>
          </p:cNvPr>
          <p:cNvSpPr/>
          <p:nvPr/>
        </p:nvSpPr>
        <p:spPr>
          <a:xfrm>
            <a:off x="1" y="232516"/>
            <a:ext cx="2422720" cy="390196"/>
          </a:xfrm>
          <a:prstGeom prst="rect">
            <a:avLst/>
          </a:prstGeom>
          <a:solidFill>
            <a:srgbClr val="FEC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DE" sz="1600" b="1" dirty="0">
                <a:solidFill>
                  <a:srgbClr val="82373D"/>
                </a:solidFill>
                <a:latin typeface="Work Sans" pitchFamily="2" charset="77"/>
              </a:rPr>
              <a:t>SO GEHT’S!</a:t>
            </a:r>
          </a:p>
        </p:txBody>
      </p:sp>
    </p:spTree>
    <p:extLst>
      <p:ext uri="{BB962C8B-B14F-4D97-AF65-F5344CB8AC3E}">
        <p14:creationId xmlns:p14="http://schemas.microsoft.com/office/powerpoint/2010/main" val="2294813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0" y="0"/>
            <a:ext cx="7380287" cy="3779838"/>
          </a:xfrm>
          <a:prstGeom prst="rect">
            <a:avLst/>
          </a:prstGeom>
          <a:solidFill>
            <a:srgbClr val="E5F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9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92010B-DD52-71A7-EED7-0D43C2398E96}"/>
              </a:ext>
            </a:extLst>
          </p:cNvPr>
          <p:cNvSpPr/>
          <p:nvPr/>
        </p:nvSpPr>
        <p:spPr>
          <a:xfrm>
            <a:off x="350722" y="802300"/>
            <a:ext cx="4071137" cy="24756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70"/>
              </a:lnSpc>
            </a:pPr>
            <a:r>
              <a:rPr lang="en-GB" sz="800" b="1" dirty="0">
                <a:solidFill>
                  <a:srgbClr val="006996"/>
                </a:solidFill>
                <a:latin typeface="Nunito Sans" pitchFamily="2" charset="77"/>
              </a:rPr>
              <a:t>1. Bei </a:t>
            </a:r>
            <a:r>
              <a:rPr lang="en-GB" sz="800" b="1" dirty="0" err="1">
                <a:solidFill>
                  <a:srgbClr val="006996"/>
                </a:solidFill>
                <a:latin typeface="Nunito Sans" pitchFamily="2" charset="77"/>
              </a:rPr>
              <a:t>Talentry</a:t>
            </a:r>
            <a:r>
              <a:rPr lang="en-GB" sz="800" b="1" dirty="0">
                <a:solidFill>
                  <a:srgbClr val="006996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006996"/>
                </a:solidFill>
                <a:latin typeface="Nunito Sans" pitchFamily="2" charset="77"/>
              </a:rPr>
              <a:t>registrieren</a:t>
            </a:r>
            <a:b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Talentry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kann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sowohl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per App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als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auch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via Browser auf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Ihrem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Computer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genutzt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werden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.</a:t>
            </a:r>
            <a:b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800" b="1" dirty="0">
                <a:solidFill>
                  <a:srgbClr val="006996"/>
                </a:solidFill>
                <a:latin typeface="Nunito Sans" pitchFamily="2" charset="77"/>
              </a:rPr>
              <a:t>2. </a:t>
            </a:r>
            <a:r>
              <a:rPr lang="en-GB" sz="800" b="1" dirty="0" err="1">
                <a:solidFill>
                  <a:srgbClr val="006996"/>
                </a:solidFill>
                <a:latin typeface="Nunito Sans" pitchFamily="2" charset="77"/>
              </a:rPr>
              <a:t>Offene</a:t>
            </a:r>
            <a:r>
              <a:rPr lang="en-GB" sz="800" b="1" dirty="0">
                <a:solidFill>
                  <a:srgbClr val="006996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006996"/>
                </a:solidFill>
                <a:latin typeface="Nunito Sans" pitchFamily="2" charset="77"/>
              </a:rPr>
              <a:t>Stellenangebote</a:t>
            </a:r>
            <a:r>
              <a:rPr lang="en-GB" sz="800" b="1" dirty="0">
                <a:solidFill>
                  <a:srgbClr val="006996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006996"/>
                </a:solidFill>
                <a:latin typeface="Nunito Sans" pitchFamily="2" charset="77"/>
              </a:rPr>
              <a:t>durchstöbern</a:t>
            </a:r>
            <a:r>
              <a:rPr lang="en-GB" sz="800" b="1" dirty="0">
                <a:solidFill>
                  <a:srgbClr val="006996"/>
                </a:solidFill>
                <a:latin typeface="Nunito Sans" pitchFamily="2" charset="77"/>
              </a:rPr>
              <a:t> </a:t>
            </a:r>
            <a:b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Eine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Übersicht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finden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bequem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in der App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oder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Ihrem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Account.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Regelmäßige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Updates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erhalten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Sie z. B.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über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Newsletter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oder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Push-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Nachrichten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. </a:t>
            </a:r>
            <a:b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800" b="1" dirty="0">
                <a:solidFill>
                  <a:srgbClr val="006996"/>
                </a:solidFill>
                <a:latin typeface="Nunito Sans" pitchFamily="2" charset="77"/>
              </a:rPr>
              <a:t>3. Jobs </a:t>
            </a:r>
            <a:r>
              <a:rPr lang="en-GB" sz="800" b="1" dirty="0" err="1">
                <a:solidFill>
                  <a:srgbClr val="006996"/>
                </a:solidFill>
                <a:latin typeface="Nunito Sans" pitchFamily="2" charset="77"/>
              </a:rPr>
              <a:t>mit</a:t>
            </a:r>
            <a:r>
              <a:rPr lang="en-GB" sz="800" b="1" dirty="0">
                <a:solidFill>
                  <a:srgbClr val="006996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006996"/>
                </a:solidFill>
                <a:latin typeface="Nunito Sans" pitchFamily="2" charset="77"/>
              </a:rPr>
              <a:t>wenigen</a:t>
            </a:r>
            <a:r>
              <a:rPr lang="en-GB" sz="800" b="1" dirty="0">
                <a:solidFill>
                  <a:srgbClr val="006996"/>
                </a:solidFill>
                <a:latin typeface="Nunito Sans" pitchFamily="2" charset="77"/>
              </a:rPr>
              <a:t> Klicks </a:t>
            </a:r>
            <a:r>
              <a:rPr lang="en-GB" sz="800" b="1" dirty="0" err="1">
                <a:solidFill>
                  <a:srgbClr val="006996"/>
                </a:solidFill>
                <a:latin typeface="Nunito Sans" pitchFamily="2" charset="77"/>
              </a:rPr>
              <a:t>empfehlen</a:t>
            </a:r>
            <a:r>
              <a:rPr lang="en-GB" sz="800" b="1" dirty="0">
                <a:solidFill>
                  <a:srgbClr val="006996"/>
                </a:solidFill>
                <a:latin typeface="Nunito Sans" pitchFamily="2" charset="77"/>
              </a:rPr>
              <a:t> </a:t>
            </a:r>
            <a:b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Ob WhatsApp, LinkedIn, Xing, Twitter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oder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Facebook –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einfach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offene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Stellen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via Link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mit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persönlichen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Kontakten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oder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auf Social Media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Plattformen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teilen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! </a:t>
            </a:r>
            <a:b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800" b="1" dirty="0">
                <a:solidFill>
                  <a:srgbClr val="006996"/>
                </a:solidFill>
                <a:latin typeface="Nunito Sans" pitchFamily="2" charset="77"/>
              </a:rPr>
              <a:t>4. </a:t>
            </a:r>
            <a:r>
              <a:rPr lang="en-GB" sz="800" b="1" dirty="0" err="1">
                <a:solidFill>
                  <a:srgbClr val="006996"/>
                </a:solidFill>
                <a:latin typeface="Nunito Sans" pitchFamily="2" charset="77"/>
              </a:rPr>
              <a:t>Punkte</a:t>
            </a:r>
            <a:r>
              <a:rPr lang="en-GB" sz="800" b="1" dirty="0">
                <a:solidFill>
                  <a:srgbClr val="006996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006996"/>
                </a:solidFill>
                <a:latin typeface="Nunito Sans" pitchFamily="2" charset="77"/>
              </a:rPr>
              <a:t>sammeln</a:t>
            </a:r>
            <a:r>
              <a:rPr lang="en-GB" sz="800" b="1" dirty="0">
                <a:solidFill>
                  <a:srgbClr val="006996"/>
                </a:solidFill>
                <a:latin typeface="Nunito Sans" pitchFamily="2" charset="77"/>
              </a:rPr>
              <a:t> &amp; in </a:t>
            </a:r>
            <a:r>
              <a:rPr lang="en-GB" sz="800" b="1" dirty="0" err="1">
                <a:solidFill>
                  <a:srgbClr val="006996"/>
                </a:solidFill>
                <a:latin typeface="Nunito Sans" pitchFamily="2" charset="77"/>
              </a:rPr>
              <a:t>Prämien</a:t>
            </a:r>
            <a:r>
              <a:rPr lang="en-GB" sz="800" b="1" dirty="0">
                <a:solidFill>
                  <a:srgbClr val="006996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006996"/>
                </a:solidFill>
                <a:latin typeface="Nunito Sans" pitchFamily="2" charset="77"/>
              </a:rPr>
              <a:t>umwandeln</a:t>
            </a:r>
            <a:r>
              <a:rPr lang="en-GB" sz="800" b="1" dirty="0">
                <a:solidFill>
                  <a:srgbClr val="006996"/>
                </a:solidFill>
                <a:latin typeface="Nunito Sans" pitchFamily="2" charset="77"/>
              </a:rPr>
              <a:t> </a:t>
            </a:r>
            <a:b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Jedes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Teilen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und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jeder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Klick auf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Ihren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Link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wird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mit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Punkten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belohnt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.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Unter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„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Meine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Erfolge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“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sehen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Ihren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Punktestand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. Sie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haben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genügend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Punkte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für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Ihre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Wunschprämie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?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Einfach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eintauschen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! </a:t>
            </a:r>
            <a:b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800" b="1" dirty="0">
                <a:solidFill>
                  <a:srgbClr val="006996"/>
                </a:solidFill>
                <a:latin typeface="Nunito Sans" pitchFamily="2" charset="77"/>
              </a:rPr>
              <a:t>5. Neue </a:t>
            </a:r>
            <a:r>
              <a:rPr lang="en-GB" sz="800" b="1" dirty="0" err="1">
                <a:solidFill>
                  <a:srgbClr val="006996"/>
                </a:solidFill>
                <a:latin typeface="Nunito Sans" pitchFamily="2" charset="77"/>
              </a:rPr>
              <a:t>Kolleg:innen</a:t>
            </a:r>
            <a:r>
              <a:rPr lang="en-GB" sz="800" b="1" dirty="0">
                <a:solidFill>
                  <a:srgbClr val="006996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006996"/>
                </a:solidFill>
                <a:latin typeface="Nunito Sans" pitchFamily="2" charset="77"/>
              </a:rPr>
              <a:t>willkommen</a:t>
            </a:r>
            <a:r>
              <a:rPr lang="en-GB" sz="800" b="1" dirty="0">
                <a:solidFill>
                  <a:srgbClr val="006996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006996"/>
                </a:solidFill>
                <a:latin typeface="Nunito Sans" pitchFamily="2" charset="77"/>
              </a:rPr>
              <a:t>heißen</a:t>
            </a:r>
            <a:r>
              <a:rPr lang="en-GB" sz="800" b="1" dirty="0">
                <a:solidFill>
                  <a:srgbClr val="006996"/>
                </a:solidFill>
                <a:latin typeface="Nunito Sans" pitchFamily="2" charset="77"/>
              </a:rPr>
              <a:t> &amp; auf die Geld-</a:t>
            </a:r>
            <a:r>
              <a:rPr lang="en-GB" sz="800" b="1" dirty="0" err="1">
                <a:solidFill>
                  <a:srgbClr val="006996"/>
                </a:solidFill>
                <a:latin typeface="Nunito Sans" pitchFamily="2" charset="77"/>
              </a:rPr>
              <a:t>Prämie</a:t>
            </a:r>
            <a:r>
              <a:rPr lang="en-GB" sz="800" b="1" dirty="0">
                <a:solidFill>
                  <a:srgbClr val="006996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006996"/>
                </a:solidFill>
                <a:latin typeface="Nunito Sans" pitchFamily="2" charset="77"/>
              </a:rPr>
              <a:t>freuen</a:t>
            </a:r>
            <a:b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Wird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einer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Ihrer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Kontakte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eingestellt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,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erhalten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darüber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hinaus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eine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Geld-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Prämie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für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Ihr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Engagement.  </a:t>
            </a:r>
            <a:endParaRPr lang="en-DE" sz="600" b="1" dirty="0">
              <a:solidFill>
                <a:srgbClr val="006996"/>
              </a:solidFill>
              <a:latin typeface="Nunito Sans SemiBold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64ECF6-23BB-527C-6C37-3922D49C38AC}"/>
              </a:ext>
            </a:extLst>
          </p:cNvPr>
          <p:cNvSpPr txBox="1"/>
          <p:nvPr/>
        </p:nvSpPr>
        <p:spPr>
          <a:xfrm>
            <a:off x="-8998599" y="-1434973"/>
            <a:ext cx="239168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890" dirty="0"/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8CC189-FFE7-4147-DB29-9083DDF30DC8}"/>
              </a:ext>
            </a:extLst>
          </p:cNvPr>
          <p:cNvGrpSpPr/>
          <p:nvPr/>
        </p:nvGrpSpPr>
        <p:grpSpPr>
          <a:xfrm>
            <a:off x="4537360" y="1278094"/>
            <a:ext cx="2842928" cy="2247821"/>
            <a:chOff x="3869957" y="1188398"/>
            <a:chExt cx="3438809" cy="22478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85CB919-D5B7-3705-B815-44ADAB45FF67}"/>
                </a:ext>
              </a:extLst>
            </p:cNvPr>
            <p:cNvSpPr/>
            <p:nvPr/>
          </p:nvSpPr>
          <p:spPr>
            <a:xfrm>
              <a:off x="3869957" y="1188398"/>
              <a:ext cx="3438809" cy="2153639"/>
            </a:xfrm>
            <a:prstGeom prst="rect">
              <a:avLst/>
            </a:prstGeom>
            <a:solidFill>
              <a:srgbClr val="0069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rtlCol="0" anchor="ctr"/>
            <a:lstStyle/>
            <a:p>
              <a:endParaRPr lang="en-DE" sz="1600" b="1" dirty="0">
                <a:solidFill>
                  <a:srgbClr val="044085"/>
                </a:solidFill>
                <a:latin typeface="Work Sans" pitchFamily="2" charset="77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4F41155-BD0D-288B-7AAF-CA197358911A}"/>
                </a:ext>
              </a:extLst>
            </p:cNvPr>
            <p:cNvSpPr/>
            <p:nvPr/>
          </p:nvSpPr>
          <p:spPr>
            <a:xfrm>
              <a:off x="3965607" y="1282580"/>
              <a:ext cx="3343159" cy="2153639"/>
            </a:xfrm>
            <a:prstGeom prst="rect">
              <a:avLst/>
            </a:prstGeom>
            <a:solidFill>
              <a:srgbClr val="4DC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rtlCol="0" anchor="ctr"/>
            <a:lstStyle/>
            <a:p>
              <a:endParaRPr lang="en-DE" sz="1600" b="1" dirty="0">
                <a:solidFill>
                  <a:srgbClr val="044085"/>
                </a:solidFill>
                <a:latin typeface="Work Sans" pitchFamily="2" charset="77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59F4859-8504-307E-C1AF-198592838A3C}"/>
              </a:ext>
            </a:extLst>
          </p:cNvPr>
          <p:cNvGrpSpPr/>
          <p:nvPr/>
        </p:nvGrpSpPr>
        <p:grpSpPr>
          <a:xfrm>
            <a:off x="0" y="232516"/>
            <a:ext cx="2496711" cy="469516"/>
            <a:chOff x="381243" y="-791899"/>
            <a:chExt cx="2496711" cy="46951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3C3FA1A-C80D-C9C2-F953-DAACBB345019}"/>
                </a:ext>
              </a:extLst>
            </p:cNvPr>
            <p:cNvSpPr/>
            <p:nvPr/>
          </p:nvSpPr>
          <p:spPr>
            <a:xfrm>
              <a:off x="381243" y="-712579"/>
              <a:ext cx="2496711" cy="390196"/>
            </a:xfrm>
            <a:prstGeom prst="rect">
              <a:avLst/>
            </a:prstGeom>
            <a:solidFill>
              <a:srgbClr val="0069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rtlCol="0" anchor="ctr"/>
            <a:lstStyle/>
            <a:p>
              <a:endParaRPr lang="en-DE" sz="1600" b="1" dirty="0">
                <a:solidFill>
                  <a:srgbClr val="044085"/>
                </a:solidFill>
                <a:latin typeface="Work Sans" pitchFamily="2" charset="77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1FCB133-2A39-9902-DF04-A8FA40A17DD2}"/>
                </a:ext>
              </a:extLst>
            </p:cNvPr>
            <p:cNvSpPr/>
            <p:nvPr/>
          </p:nvSpPr>
          <p:spPr>
            <a:xfrm>
              <a:off x="381244" y="-791899"/>
              <a:ext cx="2422720" cy="390196"/>
            </a:xfrm>
            <a:prstGeom prst="rect">
              <a:avLst/>
            </a:prstGeom>
            <a:solidFill>
              <a:srgbClr val="4DC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/>
            <a:lstStyle/>
            <a:p>
              <a:r>
                <a:rPr lang="en-DE" sz="1600" b="1" dirty="0">
                  <a:solidFill>
                    <a:srgbClr val="006996"/>
                  </a:solidFill>
                  <a:latin typeface="Work Sans" pitchFamily="2" charset="77"/>
                </a:rPr>
                <a:t>SO GEHT’S!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FD8916DE-157E-884F-B7B4-63B51DC3165A}"/>
              </a:ext>
            </a:extLst>
          </p:cNvPr>
          <p:cNvSpPr/>
          <p:nvPr/>
        </p:nvSpPr>
        <p:spPr>
          <a:xfrm>
            <a:off x="4816438" y="1592646"/>
            <a:ext cx="2284450" cy="3460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27"/>
              </a:lnSpc>
            </a:pPr>
            <a:r>
              <a:rPr lang="en-GB" sz="1000" dirty="0">
                <a:solidFill>
                  <a:srgbClr val="006996"/>
                </a:solidFill>
                <a:latin typeface="Work Sans Medium" pitchFamily="2" charset="77"/>
              </a:rPr>
              <a:t>Sie </a:t>
            </a:r>
            <a:r>
              <a:rPr lang="en-GB" sz="1000" dirty="0" err="1">
                <a:solidFill>
                  <a:srgbClr val="006996"/>
                </a:solidFill>
                <a:latin typeface="Work Sans Medium" pitchFamily="2" charset="77"/>
              </a:rPr>
              <a:t>sind</a:t>
            </a:r>
            <a:r>
              <a:rPr lang="en-GB" sz="1000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000" dirty="0" err="1">
                <a:solidFill>
                  <a:srgbClr val="006996"/>
                </a:solidFill>
                <a:latin typeface="Work Sans Medium" pitchFamily="2" charset="77"/>
              </a:rPr>
              <a:t>unsere</a:t>
            </a:r>
            <a:r>
              <a:rPr lang="en-GB" sz="1000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000" dirty="0" err="1">
                <a:solidFill>
                  <a:srgbClr val="006996"/>
                </a:solidFill>
                <a:latin typeface="Work Sans Medium" pitchFamily="2" charset="77"/>
              </a:rPr>
              <a:t>besten</a:t>
            </a:r>
            <a:r>
              <a:rPr lang="en-GB" sz="1000" dirty="0">
                <a:solidFill>
                  <a:srgbClr val="006996"/>
                </a:solidFill>
                <a:latin typeface="Work Sans Medium" pitchFamily="2" charset="77"/>
              </a:rPr>
              <a:t> und </a:t>
            </a:r>
            <a:r>
              <a:rPr lang="en-GB" sz="1000" dirty="0" err="1">
                <a:solidFill>
                  <a:srgbClr val="006996"/>
                </a:solidFill>
                <a:latin typeface="Work Sans Medium" pitchFamily="2" charset="77"/>
              </a:rPr>
              <a:t>glaubwürdigsten</a:t>
            </a:r>
            <a:r>
              <a:rPr lang="en-GB" sz="1000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000" dirty="0" err="1">
                <a:solidFill>
                  <a:srgbClr val="006996"/>
                </a:solidFill>
                <a:latin typeface="Work Sans Medium" pitchFamily="2" charset="77"/>
              </a:rPr>
              <a:t>Botschafter:innen</a:t>
            </a:r>
            <a:r>
              <a:rPr lang="en-GB" sz="1000" dirty="0">
                <a:solidFill>
                  <a:srgbClr val="006996"/>
                </a:solidFill>
                <a:latin typeface="Work Sans Medium" pitchFamily="2" charset="77"/>
              </a:rPr>
              <a:t>!</a:t>
            </a:r>
            <a:endParaRPr lang="en-DE" sz="1000" dirty="0">
              <a:solidFill>
                <a:srgbClr val="006996"/>
              </a:solidFill>
              <a:latin typeface="Work Sans Medium" pitchFamily="2" charset="77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A024C4-90F7-FD33-5A89-41346A056D9C}"/>
              </a:ext>
            </a:extLst>
          </p:cNvPr>
          <p:cNvSpPr/>
          <p:nvPr/>
        </p:nvSpPr>
        <p:spPr>
          <a:xfrm>
            <a:off x="4816440" y="2059180"/>
            <a:ext cx="2213131" cy="5039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970"/>
              </a:lnSpc>
            </a:pP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Helfen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uns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,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offene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Positionen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mit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Top-Kandidat:innen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aus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Ihrem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Netzwerk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zu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besetzen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. Am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besten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legen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gleich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los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!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Registrieren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sich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unter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 </a:t>
            </a:r>
            <a:r>
              <a:rPr lang="en-GB" sz="600" b="1" u="sng" dirty="0" err="1">
                <a:solidFill>
                  <a:srgbClr val="006996"/>
                </a:solidFill>
                <a:latin typeface="Nunito Sans SemiBold" pitchFamily="2" charset="77"/>
              </a:rPr>
              <a:t>musterfirma.talentry.com</a:t>
            </a:r>
            <a:r>
              <a:rPr lang="en-GB" sz="600" b="1" u="sng" dirty="0">
                <a:solidFill>
                  <a:srgbClr val="006996"/>
                </a:solidFill>
                <a:latin typeface="Nunito Sans SemiBold" pitchFamily="2" charset="77"/>
              </a:rPr>
              <a:t> 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-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oder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holen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sich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die App:</a:t>
            </a:r>
            <a:endParaRPr lang="en-DE" sz="600" b="1" dirty="0">
              <a:solidFill>
                <a:srgbClr val="006996"/>
              </a:solidFill>
              <a:latin typeface="Nunito Sans SemiBold" pitchFamily="2" charset="77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E7E3B8-CD14-47C3-3167-2742B62E5212}"/>
              </a:ext>
            </a:extLst>
          </p:cNvPr>
          <p:cNvGrpSpPr/>
          <p:nvPr/>
        </p:nvGrpSpPr>
        <p:grpSpPr>
          <a:xfrm>
            <a:off x="5979745" y="2904515"/>
            <a:ext cx="1113967" cy="587460"/>
            <a:chOff x="5889255" y="2366507"/>
            <a:chExt cx="1113967" cy="58746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DC69D7A-905E-E8FB-8CE8-C4B7B1D59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F8A9A4F-D99B-711F-227D-0F2B2D45C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89255" y="2580918"/>
              <a:ext cx="373039" cy="37303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A6A120E-B360-2483-4E1D-D160C5E67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54850" y="2580928"/>
              <a:ext cx="373039" cy="373039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CCBF5548-CE6E-0A10-F413-C184EB327F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7834" y="248210"/>
            <a:ext cx="954869" cy="917423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398E98F-22D8-CF8C-E5BA-0CBA7F2EAEC0}"/>
              </a:ext>
            </a:extLst>
          </p:cNvPr>
          <p:cNvSpPr/>
          <p:nvPr/>
        </p:nvSpPr>
        <p:spPr>
          <a:xfrm>
            <a:off x="5821589" y="232518"/>
            <a:ext cx="1050229" cy="361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DE" sz="1680" b="1" dirty="0">
              <a:solidFill>
                <a:srgbClr val="044085"/>
              </a:solidFill>
              <a:latin typeface="Work Sans ExtraBold" pitchFamily="2" charset="77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EFC3074-78D4-B6D7-420A-2645D2462C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3119" y="311838"/>
            <a:ext cx="802984" cy="25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01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0" y="0"/>
            <a:ext cx="7380288" cy="3779838"/>
          </a:xfrm>
          <a:prstGeom prst="rect">
            <a:avLst/>
          </a:prstGeom>
          <a:solidFill>
            <a:srgbClr val="FFE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9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801AD5-2282-0F7C-3C94-99646E5E7E83}"/>
              </a:ext>
            </a:extLst>
          </p:cNvPr>
          <p:cNvGrpSpPr/>
          <p:nvPr/>
        </p:nvGrpSpPr>
        <p:grpSpPr>
          <a:xfrm>
            <a:off x="318111" y="438606"/>
            <a:ext cx="7062177" cy="1414803"/>
            <a:chOff x="-1" y="1098833"/>
            <a:chExt cx="6639025" cy="174648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C378F2-A155-1935-E4D9-25E17BC30B62}"/>
                </a:ext>
              </a:extLst>
            </p:cNvPr>
            <p:cNvSpPr/>
            <p:nvPr/>
          </p:nvSpPr>
          <p:spPr>
            <a:xfrm>
              <a:off x="112124" y="1190250"/>
              <a:ext cx="5198465" cy="1655063"/>
            </a:xfrm>
            <a:prstGeom prst="rect">
              <a:avLst/>
            </a:prstGeom>
            <a:solidFill>
              <a:srgbClr val="FE96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9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BA5D1-7E55-3299-9A16-150128392615}"/>
                </a:ext>
              </a:extLst>
            </p:cNvPr>
            <p:cNvSpPr/>
            <p:nvPr/>
          </p:nvSpPr>
          <p:spPr>
            <a:xfrm>
              <a:off x="-1" y="1098833"/>
              <a:ext cx="6639025" cy="1613502"/>
            </a:xfrm>
            <a:prstGeom prst="rect">
              <a:avLst/>
            </a:prstGeom>
            <a:solidFill>
              <a:srgbClr val="CD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90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1BF2C13-064F-9D4D-E0C6-2CA0FB3BBA98}"/>
              </a:ext>
            </a:extLst>
          </p:cNvPr>
          <p:cNvSpPr/>
          <p:nvPr/>
        </p:nvSpPr>
        <p:spPr>
          <a:xfrm>
            <a:off x="465026" y="1963371"/>
            <a:ext cx="3362576" cy="1006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627"/>
              </a:lnSpc>
            </a:pP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Sie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helfen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Personen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aus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Ihrem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Bekanntenkreis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,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einen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spannenden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neuen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Job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zu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finden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-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wir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gewinnen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Dank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Ihnen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Mitarbeitende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, die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perfekt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zu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uns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passen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! Sie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sammeln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für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jede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Aktivität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Punkte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, die Sie in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attraktive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Prämien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umwandeln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können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. </a:t>
            </a:r>
            <a:endParaRPr lang="en-DE" sz="1000" b="1" dirty="0">
              <a:solidFill>
                <a:srgbClr val="044085"/>
              </a:solidFill>
              <a:latin typeface="Work Sans SemiBold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196D3E-46DF-9F0B-489D-DC59F6EBD209}"/>
              </a:ext>
            </a:extLst>
          </p:cNvPr>
          <p:cNvSpPr/>
          <p:nvPr/>
        </p:nvSpPr>
        <p:spPr>
          <a:xfrm>
            <a:off x="465026" y="729424"/>
            <a:ext cx="6182067" cy="216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27"/>
              </a:lnSpc>
            </a:pPr>
            <a:r>
              <a:rPr lang="en-GB" sz="1365" dirty="0" err="1">
                <a:solidFill>
                  <a:srgbClr val="044085"/>
                </a:solidFill>
                <a:latin typeface="Work Sans Medium" pitchFamily="2" charset="77"/>
              </a:rPr>
              <a:t>Mitarbeitende</a:t>
            </a:r>
            <a:r>
              <a:rPr lang="en-GB" sz="1365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365" dirty="0" err="1">
                <a:solidFill>
                  <a:srgbClr val="044085"/>
                </a:solidFill>
                <a:latin typeface="Work Sans Medium" pitchFamily="2" charset="77"/>
              </a:rPr>
              <a:t>werben</a:t>
            </a:r>
            <a:r>
              <a:rPr lang="en-GB" sz="1365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365" dirty="0" err="1">
                <a:solidFill>
                  <a:srgbClr val="044085"/>
                </a:solidFill>
                <a:latin typeface="Work Sans Medium" pitchFamily="2" charset="77"/>
              </a:rPr>
              <a:t>Mitarbeitende</a:t>
            </a:r>
            <a:endParaRPr lang="en-GB" sz="1365" dirty="0">
              <a:solidFill>
                <a:srgbClr val="044085"/>
              </a:solidFill>
              <a:latin typeface="Work Sans Medium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426B6-AC9F-DC20-DFA4-D5A80C6009CF}"/>
              </a:ext>
            </a:extLst>
          </p:cNvPr>
          <p:cNvSpPr/>
          <p:nvPr/>
        </p:nvSpPr>
        <p:spPr>
          <a:xfrm>
            <a:off x="465024" y="965731"/>
            <a:ext cx="564332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DE" sz="2800" b="1" dirty="0">
                <a:solidFill>
                  <a:srgbClr val="044085"/>
                </a:solidFill>
                <a:latin typeface="Work Sans ExtraBold" pitchFamily="2" charset="77"/>
              </a:rPr>
              <a:t>WIN-WIN-WIN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FACD8F-CAA5-6F70-0E6F-AFC914024776}"/>
              </a:ext>
            </a:extLst>
          </p:cNvPr>
          <p:cNvSpPr/>
          <p:nvPr/>
        </p:nvSpPr>
        <p:spPr>
          <a:xfrm>
            <a:off x="465026" y="248208"/>
            <a:ext cx="1532323" cy="327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1680" b="1" dirty="0">
                <a:solidFill>
                  <a:srgbClr val="044085"/>
                </a:solidFill>
                <a:latin typeface="Work Sans ExtraBold" pitchFamily="2" charset="77"/>
              </a:rPr>
              <a:t>LOGO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2F5896-2F09-1F99-A65B-C25422ECFD77}"/>
              </a:ext>
            </a:extLst>
          </p:cNvPr>
          <p:cNvGrpSpPr/>
          <p:nvPr/>
        </p:nvGrpSpPr>
        <p:grpSpPr>
          <a:xfrm>
            <a:off x="465024" y="3050414"/>
            <a:ext cx="1093518" cy="587460"/>
            <a:chOff x="6548338" y="2366507"/>
            <a:chExt cx="1093518" cy="58746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8E15843-0C62-3CA8-3D74-3BC6360B4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E74619B-585C-824D-6D5F-C0035ED93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03222" y="2580918"/>
              <a:ext cx="373039" cy="37303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23F9F8F-A53D-3CBF-D31F-55334E81D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68817" y="2580928"/>
              <a:ext cx="373039" cy="373039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ADB7B58B-E373-1082-5EF3-477D24BF6D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7834" y="248210"/>
            <a:ext cx="954869" cy="91742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1A0D7E9-6B18-534C-CBF6-0DD7D6DA5B75}"/>
              </a:ext>
            </a:extLst>
          </p:cNvPr>
          <p:cNvGrpSpPr/>
          <p:nvPr/>
        </p:nvGrpSpPr>
        <p:grpSpPr>
          <a:xfrm>
            <a:off x="3705103" y="229531"/>
            <a:ext cx="3355683" cy="3600450"/>
            <a:chOff x="3614613" y="139837"/>
            <a:chExt cx="3355683" cy="360045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555EC88-8BE0-3868-E119-C9F000AAB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14613" y="139837"/>
              <a:ext cx="3355683" cy="3600450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3BBA8C6-5449-447A-538F-0BC7FEFEB17A}"/>
                </a:ext>
              </a:extLst>
            </p:cNvPr>
            <p:cNvSpPr/>
            <p:nvPr/>
          </p:nvSpPr>
          <p:spPr>
            <a:xfrm>
              <a:off x="4277947" y="2805414"/>
              <a:ext cx="106678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b="1" dirty="0" err="1">
                  <a:solidFill>
                    <a:srgbClr val="489BB7"/>
                  </a:solidFill>
                  <a:latin typeface="Nunito Sans SemiBold" pitchFamily="2" charset="77"/>
                </a:rPr>
                <a:t>Prämie</a:t>
              </a:r>
              <a:r>
                <a:rPr lang="en-GB" sz="1000" b="1" dirty="0">
                  <a:solidFill>
                    <a:srgbClr val="489BB7"/>
                  </a:solidFill>
                  <a:latin typeface="Nunito Sans SemiBold" pitchFamily="2" charset="77"/>
                </a:rPr>
                <a:t>: 1000 €</a:t>
              </a:r>
              <a:endParaRPr lang="en-DE" sz="1000" b="1" dirty="0">
                <a:solidFill>
                  <a:srgbClr val="489BB7"/>
                </a:solidFill>
                <a:latin typeface="Nunito Sans SemiBold" pitchFamily="2" charset="77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B42FCAF-0520-1D23-59AD-25A742425591}"/>
                </a:ext>
              </a:extLst>
            </p:cNvPr>
            <p:cNvSpPr/>
            <p:nvPr/>
          </p:nvSpPr>
          <p:spPr>
            <a:xfrm>
              <a:off x="5549410" y="317079"/>
              <a:ext cx="95486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b="1" dirty="0">
                  <a:solidFill>
                    <a:srgbClr val="489BB7"/>
                  </a:solidFill>
                  <a:latin typeface="Nunito Sans SemiBold" pitchFamily="2" charset="77"/>
                </a:rPr>
                <a:t>+ 5 </a:t>
              </a:r>
              <a:r>
                <a:rPr lang="en-GB" sz="1200" b="1" dirty="0" err="1">
                  <a:solidFill>
                    <a:srgbClr val="489BB7"/>
                  </a:solidFill>
                  <a:latin typeface="Nunito Sans SemiBold" pitchFamily="2" charset="77"/>
                </a:rPr>
                <a:t>Punkte</a:t>
              </a:r>
              <a:endParaRPr lang="en-DE" sz="1200" b="1" dirty="0">
                <a:solidFill>
                  <a:srgbClr val="489BB7"/>
                </a:solidFill>
                <a:latin typeface="Nunito Sans SemiBol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4722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0" y="0"/>
            <a:ext cx="7380288" cy="3779838"/>
          </a:xfrm>
          <a:prstGeom prst="rect">
            <a:avLst/>
          </a:prstGeom>
          <a:solidFill>
            <a:srgbClr val="FFE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9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92010B-DD52-71A7-EED7-0D43C2398E96}"/>
              </a:ext>
            </a:extLst>
          </p:cNvPr>
          <p:cNvSpPr/>
          <p:nvPr/>
        </p:nvSpPr>
        <p:spPr>
          <a:xfrm>
            <a:off x="350722" y="802300"/>
            <a:ext cx="4071137" cy="24756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70"/>
              </a:lnSpc>
            </a:pPr>
            <a:r>
              <a:rPr lang="en-GB" sz="800" b="1" dirty="0">
                <a:solidFill>
                  <a:srgbClr val="044085"/>
                </a:solidFill>
                <a:latin typeface="Nunito Sans" pitchFamily="2" charset="77"/>
              </a:rPr>
              <a:t>1. Bei </a:t>
            </a:r>
            <a:r>
              <a:rPr lang="en-GB" sz="800" b="1" dirty="0" err="1">
                <a:solidFill>
                  <a:srgbClr val="044085"/>
                </a:solidFill>
                <a:latin typeface="Nunito Sans" pitchFamily="2" charset="77"/>
              </a:rPr>
              <a:t>Talentry</a:t>
            </a:r>
            <a:r>
              <a:rPr lang="en-GB" sz="800" b="1" dirty="0">
                <a:solidFill>
                  <a:srgbClr val="044085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044085"/>
                </a:solidFill>
                <a:latin typeface="Nunito Sans" pitchFamily="2" charset="77"/>
              </a:rPr>
              <a:t>registrieren</a:t>
            </a:r>
            <a:b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Talentry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kann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sowohl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per App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als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auch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via Browser auf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Ihrem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Computer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genutzt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werden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.</a:t>
            </a:r>
            <a:b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800" b="1" dirty="0">
                <a:solidFill>
                  <a:srgbClr val="044085"/>
                </a:solidFill>
                <a:latin typeface="Nunito Sans" pitchFamily="2" charset="77"/>
              </a:rPr>
              <a:t>2. </a:t>
            </a:r>
            <a:r>
              <a:rPr lang="en-GB" sz="800" b="1" dirty="0" err="1">
                <a:solidFill>
                  <a:srgbClr val="044085"/>
                </a:solidFill>
                <a:latin typeface="Nunito Sans" pitchFamily="2" charset="77"/>
              </a:rPr>
              <a:t>Offene</a:t>
            </a:r>
            <a:r>
              <a:rPr lang="en-GB" sz="800" b="1" dirty="0">
                <a:solidFill>
                  <a:srgbClr val="044085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044085"/>
                </a:solidFill>
                <a:latin typeface="Nunito Sans" pitchFamily="2" charset="77"/>
              </a:rPr>
              <a:t>Stellenangebote</a:t>
            </a:r>
            <a:r>
              <a:rPr lang="en-GB" sz="800" b="1" dirty="0">
                <a:solidFill>
                  <a:srgbClr val="044085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044085"/>
                </a:solidFill>
                <a:latin typeface="Nunito Sans" pitchFamily="2" charset="77"/>
              </a:rPr>
              <a:t>durchstöbern</a:t>
            </a:r>
            <a:r>
              <a:rPr lang="en-GB" sz="800" b="1" dirty="0">
                <a:solidFill>
                  <a:srgbClr val="044085"/>
                </a:solidFill>
                <a:latin typeface="Nunito Sans" pitchFamily="2" charset="77"/>
              </a:rPr>
              <a:t> </a:t>
            </a:r>
            <a:b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Eine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Übersicht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finden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bequem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in der App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oder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Ihrem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Account.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Regelmäßige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Updates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erhalten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Sie z. B.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über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Newsletter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oder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Push-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Nachrichten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. </a:t>
            </a:r>
            <a:b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800" b="1" dirty="0">
                <a:solidFill>
                  <a:srgbClr val="044085"/>
                </a:solidFill>
                <a:latin typeface="Nunito Sans" pitchFamily="2" charset="77"/>
              </a:rPr>
              <a:t>3. Jobs </a:t>
            </a:r>
            <a:r>
              <a:rPr lang="en-GB" sz="800" b="1" dirty="0" err="1">
                <a:solidFill>
                  <a:srgbClr val="044085"/>
                </a:solidFill>
                <a:latin typeface="Nunito Sans" pitchFamily="2" charset="77"/>
              </a:rPr>
              <a:t>mit</a:t>
            </a:r>
            <a:r>
              <a:rPr lang="en-GB" sz="800" b="1" dirty="0">
                <a:solidFill>
                  <a:srgbClr val="044085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044085"/>
                </a:solidFill>
                <a:latin typeface="Nunito Sans" pitchFamily="2" charset="77"/>
              </a:rPr>
              <a:t>wenigen</a:t>
            </a:r>
            <a:r>
              <a:rPr lang="en-GB" sz="800" b="1" dirty="0">
                <a:solidFill>
                  <a:srgbClr val="044085"/>
                </a:solidFill>
                <a:latin typeface="Nunito Sans" pitchFamily="2" charset="77"/>
              </a:rPr>
              <a:t> Klicks </a:t>
            </a:r>
            <a:r>
              <a:rPr lang="en-GB" sz="800" b="1" dirty="0" err="1">
                <a:solidFill>
                  <a:srgbClr val="044085"/>
                </a:solidFill>
                <a:latin typeface="Nunito Sans" pitchFamily="2" charset="77"/>
              </a:rPr>
              <a:t>empfehlen</a:t>
            </a:r>
            <a:r>
              <a:rPr lang="en-GB" sz="800" b="1" dirty="0">
                <a:solidFill>
                  <a:srgbClr val="044085"/>
                </a:solidFill>
                <a:latin typeface="Nunito Sans" pitchFamily="2" charset="77"/>
              </a:rPr>
              <a:t> </a:t>
            </a:r>
            <a:b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Ob WhatsApp, LinkedIn, Xing, Twitter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oder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Facebook –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einfach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offene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Stellen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via Link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mit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persönlichen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Kontakten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oder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auf Social Media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Plattformen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teilen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! </a:t>
            </a:r>
            <a:b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800" b="1" dirty="0">
                <a:solidFill>
                  <a:srgbClr val="044085"/>
                </a:solidFill>
                <a:latin typeface="Nunito Sans" pitchFamily="2" charset="77"/>
              </a:rPr>
              <a:t>4. </a:t>
            </a:r>
            <a:r>
              <a:rPr lang="en-GB" sz="800" b="1" dirty="0" err="1">
                <a:solidFill>
                  <a:srgbClr val="044085"/>
                </a:solidFill>
                <a:latin typeface="Nunito Sans" pitchFamily="2" charset="77"/>
              </a:rPr>
              <a:t>Punkte</a:t>
            </a:r>
            <a:r>
              <a:rPr lang="en-GB" sz="800" b="1" dirty="0">
                <a:solidFill>
                  <a:srgbClr val="044085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044085"/>
                </a:solidFill>
                <a:latin typeface="Nunito Sans" pitchFamily="2" charset="77"/>
              </a:rPr>
              <a:t>sammeln</a:t>
            </a:r>
            <a:r>
              <a:rPr lang="en-GB" sz="800" b="1" dirty="0">
                <a:solidFill>
                  <a:srgbClr val="044085"/>
                </a:solidFill>
                <a:latin typeface="Nunito Sans" pitchFamily="2" charset="77"/>
              </a:rPr>
              <a:t> &amp; in </a:t>
            </a:r>
            <a:r>
              <a:rPr lang="en-GB" sz="800" b="1" dirty="0" err="1">
                <a:solidFill>
                  <a:srgbClr val="044085"/>
                </a:solidFill>
                <a:latin typeface="Nunito Sans" pitchFamily="2" charset="77"/>
              </a:rPr>
              <a:t>Prämien</a:t>
            </a:r>
            <a:r>
              <a:rPr lang="en-GB" sz="800" b="1" dirty="0">
                <a:solidFill>
                  <a:srgbClr val="044085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044085"/>
                </a:solidFill>
                <a:latin typeface="Nunito Sans" pitchFamily="2" charset="77"/>
              </a:rPr>
              <a:t>umwandeln</a:t>
            </a:r>
            <a:r>
              <a:rPr lang="en-GB" sz="800" b="1" dirty="0">
                <a:solidFill>
                  <a:srgbClr val="044085"/>
                </a:solidFill>
                <a:latin typeface="Nunito Sans" pitchFamily="2" charset="77"/>
              </a:rPr>
              <a:t> </a:t>
            </a:r>
            <a:b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Jedes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Teilen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und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jeder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Klick auf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Ihren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Link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wird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mit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Punkten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belohnt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.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Unter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„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Meine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Erfolge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“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sehen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Ihren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Punktestand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. Sie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haben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genügend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Punkte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für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Ihre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Wunschprämie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?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Einfach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eintauschen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! </a:t>
            </a:r>
            <a:b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800" b="1" dirty="0">
                <a:solidFill>
                  <a:srgbClr val="044085"/>
                </a:solidFill>
                <a:latin typeface="Nunito Sans" pitchFamily="2" charset="77"/>
              </a:rPr>
              <a:t>5. Neue </a:t>
            </a:r>
            <a:r>
              <a:rPr lang="en-GB" sz="800" b="1" dirty="0" err="1">
                <a:solidFill>
                  <a:srgbClr val="044085"/>
                </a:solidFill>
                <a:latin typeface="Nunito Sans" pitchFamily="2" charset="77"/>
              </a:rPr>
              <a:t>Kolleg:innen</a:t>
            </a:r>
            <a:r>
              <a:rPr lang="en-GB" sz="800" b="1" dirty="0">
                <a:solidFill>
                  <a:srgbClr val="044085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044085"/>
                </a:solidFill>
                <a:latin typeface="Nunito Sans" pitchFamily="2" charset="77"/>
              </a:rPr>
              <a:t>willkommen</a:t>
            </a:r>
            <a:r>
              <a:rPr lang="en-GB" sz="800" b="1" dirty="0">
                <a:solidFill>
                  <a:srgbClr val="044085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044085"/>
                </a:solidFill>
                <a:latin typeface="Nunito Sans" pitchFamily="2" charset="77"/>
              </a:rPr>
              <a:t>heißen</a:t>
            </a:r>
            <a:r>
              <a:rPr lang="en-GB" sz="800" b="1" dirty="0">
                <a:solidFill>
                  <a:srgbClr val="044085"/>
                </a:solidFill>
                <a:latin typeface="Nunito Sans" pitchFamily="2" charset="77"/>
              </a:rPr>
              <a:t> &amp; auf die Geld-</a:t>
            </a:r>
            <a:r>
              <a:rPr lang="en-GB" sz="800" b="1" dirty="0" err="1">
                <a:solidFill>
                  <a:srgbClr val="044085"/>
                </a:solidFill>
                <a:latin typeface="Nunito Sans" pitchFamily="2" charset="77"/>
              </a:rPr>
              <a:t>Prämie</a:t>
            </a:r>
            <a:r>
              <a:rPr lang="en-GB" sz="800" b="1" dirty="0">
                <a:solidFill>
                  <a:srgbClr val="044085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044085"/>
                </a:solidFill>
                <a:latin typeface="Nunito Sans" pitchFamily="2" charset="77"/>
              </a:rPr>
              <a:t>freuen</a:t>
            </a:r>
            <a:b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Wird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einer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Ihrer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Kontakte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eingestellt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,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erhalten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darüber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hinaus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eine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Geld-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Prämie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für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Ihr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Engagement.  </a:t>
            </a:r>
            <a:endParaRPr lang="en-DE" sz="600" b="1" dirty="0">
              <a:solidFill>
                <a:srgbClr val="044085"/>
              </a:solidFill>
              <a:latin typeface="Nunito Sans SemiBold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64ECF6-23BB-527C-6C37-3922D49C38AC}"/>
              </a:ext>
            </a:extLst>
          </p:cNvPr>
          <p:cNvSpPr txBox="1"/>
          <p:nvPr/>
        </p:nvSpPr>
        <p:spPr>
          <a:xfrm>
            <a:off x="-8998599" y="-1434973"/>
            <a:ext cx="239168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890" dirty="0"/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8CC189-FFE7-4147-DB29-9083DDF30DC8}"/>
              </a:ext>
            </a:extLst>
          </p:cNvPr>
          <p:cNvGrpSpPr/>
          <p:nvPr/>
        </p:nvGrpSpPr>
        <p:grpSpPr>
          <a:xfrm>
            <a:off x="4537360" y="1278094"/>
            <a:ext cx="2842928" cy="2247821"/>
            <a:chOff x="3869957" y="1188398"/>
            <a:chExt cx="3438809" cy="22478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85CB919-D5B7-3705-B815-44ADAB45FF67}"/>
                </a:ext>
              </a:extLst>
            </p:cNvPr>
            <p:cNvSpPr/>
            <p:nvPr/>
          </p:nvSpPr>
          <p:spPr>
            <a:xfrm>
              <a:off x="3869957" y="1188398"/>
              <a:ext cx="3438809" cy="2153639"/>
            </a:xfrm>
            <a:prstGeom prst="rect">
              <a:avLst/>
            </a:prstGeom>
            <a:solidFill>
              <a:srgbClr val="FE96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rtlCol="0" anchor="ctr"/>
            <a:lstStyle/>
            <a:p>
              <a:endParaRPr lang="en-DE" sz="1600" b="1" dirty="0">
                <a:solidFill>
                  <a:srgbClr val="044085"/>
                </a:solidFill>
                <a:latin typeface="Work Sans" pitchFamily="2" charset="77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4F41155-BD0D-288B-7AAF-CA197358911A}"/>
                </a:ext>
              </a:extLst>
            </p:cNvPr>
            <p:cNvSpPr/>
            <p:nvPr/>
          </p:nvSpPr>
          <p:spPr>
            <a:xfrm>
              <a:off x="3965607" y="1282580"/>
              <a:ext cx="3343159" cy="2153639"/>
            </a:xfrm>
            <a:prstGeom prst="rect">
              <a:avLst/>
            </a:prstGeom>
            <a:solidFill>
              <a:srgbClr val="CD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rtlCol="0" anchor="ctr"/>
            <a:lstStyle/>
            <a:p>
              <a:endParaRPr lang="en-DE" sz="1600" b="1" dirty="0">
                <a:solidFill>
                  <a:srgbClr val="044085"/>
                </a:solidFill>
                <a:latin typeface="Work Sans" pitchFamily="2" charset="77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23C3FA1A-C80D-C9C2-F953-DAACBB345019}"/>
              </a:ext>
            </a:extLst>
          </p:cNvPr>
          <p:cNvSpPr/>
          <p:nvPr/>
        </p:nvSpPr>
        <p:spPr>
          <a:xfrm>
            <a:off x="0" y="311836"/>
            <a:ext cx="2496711" cy="390196"/>
          </a:xfrm>
          <a:prstGeom prst="rect">
            <a:avLst/>
          </a:prstGeom>
          <a:solidFill>
            <a:srgbClr val="FE96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tlCol="0" anchor="ctr"/>
          <a:lstStyle/>
          <a:p>
            <a:endParaRPr lang="en-DE" sz="1600" b="1" dirty="0">
              <a:solidFill>
                <a:srgbClr val="044085"/>
              </a:solidFill>
              <a:latin typeface="Work Sans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8916DE-157E-884F-B7B4-63B51DC3165A}"/>
              </a:ext>
            </a:extLst>
          </p:cNvPr>
          <p:cNvSpPr/>
          <p:nvPr/>
        </p:nvSpPr>
        <p:spPr>
          <a:xfrm>
            <a:off x="4816438" y="1592646"/>
            <a:ext cx="2284450" cy="3460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27"/>
              </a:lnSpc>
            </a:pPr>
            <a:r>
              <a:rPr lang="en-GB" sz="1000" dirty="0">
                <a:solidFill>
                  <a:srgbClr val="044085"/>
                </a:solidFill>
                <a:latin typeface="Work Sans Medium" pitchFamily="2" charset="77"/>
              </a:rPr>
              <a:t>Sie </a:t>
            </a:r>
            <a:r>
              <a:rPr lang="en-GB" sz="1000" dirty="0" err="1">
                <a:solidFill>
                  <a:srgbClr val="044085"/>
                </a:solidFill>
                <a:latin typeface="Work Sans Medium" pitchFamily="2" charset="77"/>
              </a:rPr>
              <a:t>sind</a:t>
            </a:r>
            <a:r>
              <a:rPr lang="en-GB" sz="1000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000" dirty="0" err="1">
                <a:solidFill>
                  <a:srgbClr val="044085"/>
                </a:solidFill>
                <a:latin typeface="Work Sans Medium" pitchFamily="2" charset="77"/>
              </a:rPr>
              <a:t>unsere</a:t>
            </a:r>
            <a:r>
              <a:rPr lang="en-GB" sz="1000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000" dirty="0" err="1">
                <a:solidFill>
                  <a:srgbClr val="044085"/>
                </a:solidFill>
                <a:latin typeface="Work Sans Medium" pitchFamily="2" charset="77"/>
              </a:rPr>
              <a:t>besten</a:t>
            </a:r>
            <a:r>
              <a:rPr lang="en-GB" sz="1000" dirty="0">
                <a:solidFill>
                  <a:srgbClr val="044085"/>
                </a:solidFill>
                <a:latin typeface="Work Sans Medium" pitchFamily="2" charset="77"/>
              </a:rPr>
              <a:t> und </a:t>
            </a:r>
            <a:r>
              <a:rPr lang="en-GB" sz="1000" dirty="0" err="1">
                <a:solidFill>
                  <a:srgbClr val="044085"/>
                </a:solidFill>
                <a:latin typeface="Work Sans Medium" pitchFamily="2" charset="77"/>
              </a:rPr>
              <a:t>glaubwürdigsten</a:t>
            </a:r>
            <a:r>
              <a:rPr lang="en-GB" sz="1000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000" dirty="0" err="1">
                <a:solidFill>
                  <a:srgbClr val="044085"/>
                </a:solidFill>
                <a:latin typeface="Work Sans Medium" pitchFamily="2" charset="77"/>
              </a:rPr>
              <a:t>Botschafter:innen</a:t>
            </a:r>
            <a:r>
              <a:rPr lang="en-GB" sz="1000" dirty="0">
                <a:solidFill>
                  <a:srgbClr val="044085"/>
                </a:solidFill>
                <a:latin typeface="Work Sans Medium" pitchFamily="2" charset="77"/>
              </a:rPr>
              <a:t>!</a:t>
            </a:r>
            <a:endParaRPr lang="en-DE" sz="1000" dirty="0">
              <a:solidFill>
                <a:srgbClr val="044085"/>
              </a:solidFill>
              <a:latin typeface="Work Sans Medium" pitchFamily="2" charset="77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A024C4-90F7-FD33-5A89-41346A056D9C}"/>
              </a:ext>
            </a:extLst>
          </p:cNvPr>
          <p:cNvSpPr/>
          <p:nvPr/>
        </p:nvSpPr>
        <p:spPr>
          <a:xfrm>
            <a:off x="4816440" y="2059180"/>
            <a:ext cx="2213131" cy="5039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970"/>
              </a:lnSpc>
            </a:pP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Helfen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uns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,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offene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Positionen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mit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Top-Kandidat:innen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aus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Ihrem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Netzwerk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zu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besetzen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. Am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besten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legen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gleich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los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!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Registrieren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sich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unter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 </a:t>
            </a:r>
            <a:r>
              <a:rPr lang="en-GB" sz="600" b="1" u="sng" dirty="0" err="1">
                <a:solidFill>
                  <a:srgbClr val="044085"/>
                </a:solidFill>
                <a:latin typeface="Nunito Sans SemiBold" pitchFamily="2" charset="77"/>
              </a:rPr>
              <a:t>musterfirma.talentry.com</a:t>
            </a:r>
            <a:r>
              <a:rPr lang="en-GB" sz="600" b="1" u="sng" dirty="0">
                <a:solidFill>
                  <a:srgbClr val="044085"/>
                </a:solidFill>
                <a:latin typeface="Nunito Sans SemiBold" pitchFamily="2" charset="77"/>
              </a:rPr>
              <a:t> 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-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oder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holen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sich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die App:</a:t>
            </a:r>
            <a:endParaRPr lang="en-DE" sz="600" b="1" dirty="0">
              <a:solidFill>
                <a:srgbClr val="044085"/>
              </a:solidFill>
              <a:latin typeface="Nunito Sans SemiBold" pitchFamily="2" charset="77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E7E3B8-CD14-47C3-3167-2742B62E5212}"/>
              </a:ext>
            </a:extLst>
          </p:cNvPr>
          <p:cNvGrpSpPr/>
          <p:nvPr/>
        </p:nvGrpSpPr>
        <p:grpSpPr>
          <a:xfrm>
            <a:off x="5979745" y="2904515"/>
            <a:ext cx="1113967" cy="587460"/>
            <a:chOff x="5889255" y="2366507"/>
            <a:chExt cx="1113967" cy="58746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DC69D7A-905E-E8FB-8CE8-C4B7B1D59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F8A9A4F-D99B-711F-227D-0F2B2D45C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89255" y="2580918"/>
              <a:ext cx="373039" cy="37303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A6A120E-B360-2483-4E1D-D160C5E67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54850" y="2580928"/>
              <a:ext cx="373039" cy="373039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CCBF5548-CE6E-0A10-F413-C184EB327F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7834" y="248210"/>
            <a:ext cx="954869" cy="917423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398E98F-22D8-CF8C-E5BA-0CBA7F2EAEC0}"/>
              </a:ext>
            </a:extLst>
          </p:cNvPr>
          <p:cNvSpPr/>
          <p:nvPr/>
        </p:nvSpPr>
        <p:spPr>
          <a:xfrm>
            <a:off x="5339495" y="265991"/>
            <a:ext cx="1532323" cy="327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1680" b="1" dirty="0">
                <a:solidFill>
                  <a:srgbClr val="044085"/>
                </a:solidFill>
                <a:latin typeface="Work Sans ExtraBold" pitchFamily="2" charset="77"/>
              </a:rPr>
              <a:t>LOGO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4090D2-A6FE-5701-D924-608DADD4DC75}"/>
              </a:ext>
            </a:extLst>
          </p:cNvPr>
          <p:cNvSpPr/>
          <p:nvPr/>
        </p:nvSpPr>
        <p:spPr>
          <a:xfrm>
            <a:off x="1" y="232516"/>
            <a:ext cx="2422720" cy="390196"/>
          </a:xfrm>
          <a:prstGeom prst="rect">
            <a:avLst/>
          </a:prstGeom>
          <a:solidFill>
            <a:srgbClr val="CD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DE" sz="1600" b="1" dirty="0">
                <a:solidFill>
                  <a:srgbClr val="044085"/>
                </a:solidFill>
                <a:latin typeface="Work Sans" pitchFamily="2" charset="77"/>
              </a:rPr>
              <a:t>SO GEHT’S!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57B0E0-2A82-844A-2A47-08E349F55BA3}"/>
              </a:ext>
            </a:extLst>
          </p:cNvPr>
          <p:cNvSpPr txBox="1"/>
          <p:nvPr/>
        </p:nvSpPr>
        <p:spPr>
          <a:xfrm>
            <a:off x="3232528" y="-4003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83707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0" y="0"/>
            <a:ext cx="7380288" cy="3779838"/>
          </a:xfrm>
          <a:prstGeom prst="rect">
            <a:avLst/>
          </a:pr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9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801AD5-2282-0F7C-3C94-99646E5E7E83}"/>
              </a:ext>
            </a:extLst>
          </p:cNvPr>
          <p:cNvGrpSpPr/>
          <p:nvPr/>
        </p:nvGrpSpPr>
        <p:grpSpPr>
          <a:xfrm>
            <a:off x="318111" y="438606"/>
            <a:ext cx="7062177" cy="1414803"/>
            <a:chOff x="-1" y="1098833"/>
            <a:chExt cx="6639025" cy="174648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C378F2-A155-1935-E4D9-25E17BC30B62}"/>
                </a:ext>
              </a:extLst>
            </p:cNvPr>
            <p:cNvSpPr/>
            <p:nvPr/>
          </p:nvSpPr>
          <p:spPr>
            <a:xfrm>
              <a:off x="112124" y="1190250"/>
              <a:ext cx="5198465" cy="1655063"/>
            </a:xfrm>
            <a:prstGeom prst="rect">
              <a:avLst/>
            </a:prstGeom>
            <a:solidFill>
              <a:srgbClr val="FE96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9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BA5D1-7E55-3299-9A16-150128392615}"/>
                </a:ext>
              </a:extLst>
            </p:cNvPr>
            <p:cNvSpPr/>
            <p:nvPr/>
          </p:nvSpPr>
          <p:spPr>
            <a:xfrm>
              <a:off x="-1" y="1098833"/>
              <a:ext cx="6639025" cy="1613502"/>
            </a:xfrm>
            <a:prstGeom prst="rect">
              <a:avLst/>
            </a:prstGeom>
            <a:solidFill>
              <a:srgbClr val="4C68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90" dirty="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9196D3E-46DF-9F0B-489D-DC59F6EBD209}"/>
              </a:ext>
            </a:extLst>
          </p:cNvPr>
          <p:cNvSpPr/>
          <p:nvPr/>
        </p:nvSpPr>
        <p:spPr>
          <a:xfrm>
            <a:off x="465026" y="729424"/>
            <a:ext cx="6182067" cy="216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27"/>
              </a:lnSpc>
            </a:pPr>
            <a:r>
              <a:rPr lang="en-GB" sz="1365" dirty="0" err="1">
                <a:solidFill>
                  <a:schemeClr val="bg1"/>
                </a:solidFill>
                <a:latin typeface="Work Sans Medium" pitchFamily="2" charset="77"/>
              </a:rPr>
              <a:t>Mitarbeitende</a:t>
            </a:r>
            <a:r>
              <a:rPr lang="en-GB" sz="1365" dirty="0">
                <a:solidFill>
                  <a:schemeClr val="bg1"/>
                </a:solidFill>
                <a:latin typeface="Work Sans Medium" pitchFamily="2" charset="77"/>
              </a:rPr>
              <a:t> </a:t>
            </a:r>
            <a:r>
              <a:rPr lang="en-GB" sz="1365" dirty="0" err="1">
                <a:solidFill>
                  <a:schemeClr val="bg1"/>
                </a:solidFill>
                <a:latin typeface="Work Sans Medium" pitchFamily="2" charset="77"/>
              </a:rPr>
              <a:t>werben</a:t>
            </a:r>
            <a:r>
              <a:rPr lang="en-GB" sz="1365" dirty="0">
                <a:solidFill>
                  <a:schemeClr val="bg1"/>
                </a:solidFill>
                <a:latin typeface="Work Sans Medium" pitchFamily="2" charset="77"/>
              </a:rPr>
              <a:t> </a:t>
            </a:r>
            <a:r>
              <a:rPr lang="en-GB" sz="1365" dirty="0" err="1">
                <a:solidFill>
                  <a:schemeClr val="bg1"/>
                </a:solidFill>
                <a:latin typeface="Work Sans Medium" pitchFamily="2" charset="77"/>
              </a:rPr>
              <a:t>Mitarbeitende</a:t>
            </a:r>
            <a:endParaRPr lang="en-GB" sz="1365" dirty="0">
              <a:solidFill>
                <a:schemeClr val="bg1"/>
              </a:solidFill>
              <a:latin typeface="Work Sans Medium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426B6-AC9F-DC20-DFA4-D5A80C6009CF}"/>
              </a:ext>
            </a:extLst>
          </p:cNvPr>
          <p:cNvSpPr/>
          <p:nvPr/>
        </p:nvSpPr>
        <p:spPr>
          <a:xfrm>
            <a:off x="465024" y="965731"/>
            <a:ext cx="564332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DE" sz="2800" b="1" dirty="0">
                <a:solidFill>
                  <a:schemeClr val="bg1"/>
                </a:solidFill>
                <a:latin typeface="Work Sans ExtraBold" pitchFamily="2" charset="77"/>
              </a:rPr>
              <a:t>WIN-WIN-WIN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FACD8F-CAA5-6F70-0E6F-AFC914024776}"/>
              </a:ext>
            </a:extLst>
          </p:cNvPr>
          <p:cNvSpPr/>
          <p:nvPr/>
        </p:nvSpPr>
        <p:spPr>
          <a:xfrm>
            <a:off x="465026" y="248208"/>
            <a:ext cx="1532323" cy="327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1680" b="1" dirty="0">
                <a:solidFill>
                  <a:srgbClr val="044085"/>
                </a:solidFill>
                <a:latin typeface="Work Sans ExtraBold" pitchFamily="2" charset="77"/>
              </a:rPr>
              <a:t>LOGO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9142737-A5DC-2107-BAC0-7F8B9836C073}"/>
              </a:ext>
            </a:extLst>
          </p:cNvPr>
          <p:cNvGrpSpPr/>
          <p:nvPr/>
        </p:nvGrpSpPr>
        <p:grpSpPr>
          <a:xfrm>
            <a:off x="465024" y="3050414"/>
            <a:ext cx="1093518" cy="587460"/>
            <a:chOff x="6548338" y="2366507"/>
            <a:chExt cx="1093518" cy="58746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1623B52-0CFE-156A-A06F-1E7567ED0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233DEE5-ECED-5AD1-AE39-C40A4E9B3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03222" y="2580918"/>
              <a:ext cx="373039" cy="37303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6C8C699-12AC-912B-FC71-F90DF3D0C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68817" y="2580928"/>
              <a:ext cx="373039" cy="373039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93EE55BA-8879-2A53-5E13-227A5E6470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7834" y="248210"/>
            <a:ext cx="954869" cy="917423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95990B06-810F-0848-72CE-B74FE58EBD83}"/>
              </a:ext>
            </a:extLst>
          </p:cNvPr>
          <p:cNvGrpSpPr/>
          <p:nvPr/>
        </p:nvGrpSpPr>
        <p:grpSpPr>
          <a:xfrm>
            <a:off x="3705103" y="229531"/>
            <a:ext cx="3355683" cy="3600450"/>
            <a:chOff x="3614613" y="139837"/>
            <a:chExt cx="3355683" cy="360045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5074888-A726-E65F-B114-808522E0F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14613" y="139837"/>
              <a:ext cx="3355683" cy="3600450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79CF14F-4093-5531-D1D3-8F3AED608AC7}"/>
                </a:ext>
              </a:extLst>
            </p:cNvPr>
            <p:cNvSpPr/>
            <p:nvPr/>
          </p:nvSpPr>
          <p:spPr>
            <a:xfrm>
              <a:off x="4277947" y="2805414"/>
              <a:ext cx="106678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b="1" dirty="0" err="1">
                  <a:solidFill>
                    <a:srgbClr val="489BB7"/>
                  </a:solidFill>
                  <a:latin typeface="Nunito Sans SemiBold" pitchFamily="2" charset="77"/>
                </a:rPr>
                <a:t>Prämie</a:t>
              </a:r>
              <a:r>
                <a:rPr lang="en-GB" sz="1000" b="1" dirty="0">
                  <a:solidFill>
                    <a:srgbClr val="489BB7"/>
                  </a:solidFill>
                  <a:latin typeface="Nunito Sans SemiBold" pitchFamily="2" charset="77"/>
                </a:rPr>
                <a:t>: 1000 €</a:t>
              </a:r>
              <a:endParaRPr lang="en-DE" sz="1000" b="1" dirty="0">
                <a:solidFill>
                  <a:srgbClr val="489BB7"/>
                </a:solidFill>
                <a:latin typeface="Nunito Sans SemiBold" pitchFamily="2" charset="77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11971EA-2416-77E6-9A0E-6BECFF54E2C4}"/>
                </a:ext>
              </a:extLst>
            </p:cNvPr>
            <p:cNvSpPr/>
            <p:nvPr/>
          </p:nvSpPr>
          <p:spPr>
            <a:xfrm>
              <a:off x="5549410" y="317079"/>
              <a:ext cx="95486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b="1" dirty="0">
                  <a:solidFill>
                    <a:srgbClr val="489BB7"/>
                  </a:solidFill>
                  <a:latin typeface="Nunito Sans SemiBold" pitchFamily="2" charset="77"/>
                </a:rPr>
                <a:t>+ 5 </a:t>
              </a:r>
              <a:r>
                <a:rPr lang="en-GB" sz="1200" b="1" dirty="0" err="1">
                  <a:solidFill>
                    <a:srgbClr val="489BB7"/>
                  </a:solidFill>
                  <a:latin typeface="Nunito Sans SemiBold" pitchFamily="2" charset="77"/>
                </a:rPr>
                <a:t>Punkte</a:t>
              </a:r>
              <a:endParaRPr lang="en-DE" sz="1200" b="1" dirty="0">
                <a:solidFill>
                  <a:srgbClr val="489BB7"/>
                </a:solidFill>
                <a:latin typeface="Nunito Sans SemiBold" pitchFamily="2" charset="77"/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57A67599-2A0F-F79A-EC21-0E983F3C0998}"/>
              </a:ext>
            </a:extLst>
          </p:cNvPr>
          <p:cNvSpPr/>
          <p:nvPr/>
        </p:nvSpPr>
        <p:spPr>
          <a:xfrm>
            <a:off x="465026" y="1963371"/>
            <a:ext cx="3362576" cy="1006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627"/>
              </a:lnSpc>
            </a:pPr>
            <a:r>
              <a:rPr lang="en-GB" sz="1000" b="1" dirty="0">
                <a:solidFill>
                  <a:srgbClr val="4C688F"/>
                </a:solidFill>
                <a:latin typeface="Work Sans SemiBold" pitchFamily="2" charset="77"/>
              </a:rPr>
              <a:t>Sie </a:t>
            </a:r>
            <a:r>
              <a:rPr lang="en-GB" sz="1000" b="1" dirty="0" err="1">
                <a:solidFill>
                  <a:srgbClr val="4C688F"/>
                </a:solidFill>
                <a:latin typeface="Work Sans SemiBold" pitchFamily="2" charset="77"/>
              </a:rPr>
              <a:t>helfen</a:t>
            </a:r>
            <a:r>
              <a:rPr lang="en-GB" sz="1000" b="1" dirty="0">
                <a:solidFill>
                  <a:srgbClr val="4C688F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4C688F"/>
                </a:solidFill>
                <a:latin typeface="Work Sans SemiBold" pitchFamily="2" charset="77"/>
              </a:rPr>
              <a:t>Personen</a:t>
            </a:r>
            <a:r>
              <a:rPr lang="en-GB" sz="1000" b="1" dirty="0">
                <a:solidFill>
                  <a:srgbClr val="4C688F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4C688F"/>
                </a:solidFill>
                <a:latin typeface="Work Sans SemiBold" pitchFamily="2" charset="77"/>
              </a:rPr>
              <a:t>aus</a:t>
            </a:r>
            <a:r>
              <a:rPr lang="en-GB" sz="1000" b="1" dirty="0">
                <a:solidFill>
                  <a:srgbClr val="4C688F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4C688F"/>
                </a:solidFill>
                <a:latin typeface="Work Sans SemiBold" pitchFamily="2" charset="77"/>
              </a:rPr>
              <a:t>Ihrem</a:t>
            </a:r>
            <a:r>
              <a:rPr lang="en-GB" sz="1000" b="1" dirty="0">
                <a:solidFill>
                  <a:srgbClr val="4C688F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4C688F"/>
                </a:solidFill>
                <a:latin typeface="Work Sans SemiBold" pitchFamily="2" charset="77"/>
              </a:rPr>
              <a:t>Bekanntenkreis</a:t>
            </a:r>
            <a:r>
              <a:rPr lang="en-GB" sz="1000" b="1" dirty="0">
                <a:solidFill>
                  <a:srgbClr val="4C688F"/>
                </a:solidFill>
                <a:latin typeface="Work Sans SemiBold" pitchFamily="2" charset="77"/>
              </a:rPr>
              <a:t>, </a:t>
            </a:r>
            <a:r>
              <a:rPr lang="en-GB" sz="1000" b="1" dirty="0" err="1">
                <a:solidFill>
                  <a:srgbClr val="4C688F"/>
                </a:solidFill>
                <a:latin typeface="Work Sans SemiBold" pitchFamily="2" charset="77"/>
              </a:rPr>
              <a:t>einen</a:t>
            </a:r>
            <a:r>
              <a:rPr lang="en-GB" sz="1000" b="1" dirty="0">
                <a:solidFill>
                  <a:srgbClr val="4C688F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4C688F"/>
                </a:solidFill>
                <a:latin typeface="Work Sans SemiBold" pitchFamily="2" charset="77"/>
              </a:rPr>
              <a:t>spannenden</a:t>
            </a:r>
            <a:r>
              <a:rPr lang="en-GB" sz="1000" b="1" dirty="0">
                <a:solidFill>
                  <a:srgbClr val="4C688F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4C688F"/>
                </a:solidFill>
                <a:latin typeface="Work Sans SemiBold" pitchFamily="2" charset="77"/>
              </a:rPr>
              <a:t>neuen</a:t>
            </a:r>
            <a:r>
              <a:rPr lang="en-GB" sz="1000" b="1" dirty="0">
                <a:solidFill>
                  <a:srgbClr val="4C688F"/>
                </a:solidFill>
                <a:latin typeface="Work Sans SemiBold" pitchFamily="2" charset="77"/>
              </a:rPr>
              <a:t> Job </a:t>
            </a:r>
            <a:r>
              <a:rPr lang="en-GB" sz="1000" b="1" dirty="0" err="1">
                <a:solidFill>
                  <a:srgbClr val="4C688F"/>
                </a:solidFill>
                <a:latin typeface="Work Sans SemiBold" pitchFamily="2" charset="77"/>
              </a:rPr>
              <a:t>zu</a:t>
            </a:r>
            <a:r>
              <a:rPr lang="en-GB" sz="1000" b="1" dirty="0">
                <a:solidFill>
                  <a:srgbClr val="4C688F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4C688F"/>
                </a:solidFill>
                <a:latin typeface="Work Sans SemiBold" pitchFamily="2" charset="77"/>
              </a:rPr>
              <a:t>finden</a:t>
            </a:r>
            <a:r>
              <a:rPr lang="en-GB" sz="1000" b="1" dirty="0">
                <a:solidFill>
                  <a:srgbClr val="4C688F"/>
                </a:solidFill>
                <a:latin typeface="Work Sans SemiBold" pitchFamily="2" charset="77"/>
              </a:rPr>
              <a:t> - </a:t>
            </a:r>
            <a:r>
              <a:rPr lang="en-GB" sz="1000" b="1" dirty="0" err="1">
                <a:solidFill>
                  <a:srgbClr val="4C688F"/>
                </a:solidFill>
                <a:latin typeface="Work Sans SemiBold" pitchFamily="2" charset="77"/>
              </a:rPr>
              <a:t>wir</a:t>
            </a:r>
            <a:r>
              <a:rPr lang="en-GB" sz="1000" b="1" dirty="0">
                <a:solidFill>
                  <a:srgbClr val="4C688F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4C688F"/>
                </a:solidFill>
                <a:latin typeface="Work Sans SemiBold" pitchFamily="2" charset="77"/>
              </a:rPr>
              <a:t>gewinnen</a:t>
            </a:r>
            <a:r>
              <a:rPr lang="en-GB" sz="1000" b="1" dirty="0">
                <a:solidFill>
                  <a:srgbClr val="4C688F"/>
                </a:solidFill>
                <a:latin typeface="Work Sans SemiBold" pitchFamily="2" charset="77"/>
              </a:rPr>
              <a:t> Dank </a:t>
            </a:r>
            <a:r>
              <a:rPr lang="en-GB" sz="1000" b="1" dirty="0" err="1">
                <a:solidFill>
                  <a:srgbClr val="4C688F"/>
                </a:solidFill>
                <a:latin typeface="Work Sans SemiBold" pitchFamily="2" charset="77"/>
              </a:rPr>
              <a:t>Ihnen</a:t>
            </a:r>
            <a:r>
              <a:rPr lang="en-GB" sz="1000" b="1" dirty="0">
                <a:solidFill>
                  <a:srgbClr val="4C688F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4C688F"/>
                </a:solidFill>
                <a:latin typeface="Work Sans SemiBold" pitchFamily="2" charset="77"/>
              </a:rPr>
              <a:t>Mitarbeitende</a:t>
            </a:r>
            <a:r>
              <a:rPr lang="en-GB" sz="1000" b="1" dirty="0">
                <a:solidFill>
                  <a:srgbClr val="4C688F"/>
                </a:solidFill>
                <a:latin typeface="Work Sans SemiBold" pitchFamily="2" charset="77"/>
              </a:rPr>
              <a:t>, die </a:t>
            </a:r>
            <a:r>
              <a:rPr lang="en-GB" sz="1000" b="1" dirty="0" err="1">
                <a:solidFill>
                  <a:srgbClr val="4C688F"/>
                </a:solidFill>
                <a:latin typeface="Work Sans SemiBold" pitchFamily="2" charset="77"/>
              </a:rPr>
              <a:t>perfekt</a:t>
            </a:r>
            <a:r>
              <a:rPr lang="en-GB" sz="1000" b="1" dirty="0">
                <a:solidFill>
                  <a:srgbClr val="4C688F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4C688F"/>
                </a:solidFill>
                <a:latin typeface="Work Sans SemiBold" pitchFamily="2" charset="77"/>
              </a:rPr>
              <a:t>zu</a:t>
            </a:r>
            <a:r>
              <a:rPr lang="en-GB" sz="1000" b="1" dirty="0">
                <a:solidFill>
                  <a:srgbClr val="4C688F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4C688F"/>
                </a:solidFill>
                <a:latin typeface="Work Sans SemiBold" pitchFamily="2" charset="77"/>
              </a:rPr>
              <a:t>uns</a:t>
            </a:r>
            <a:r>
              <a:rPr lang="en-GB" sz="1000" b="1" dirty="0">
                <a:solidFill>
                  <a:srgbClr val="4C688F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4C688F"/>
                </a:solidFill>
                <a:latin typeface="Work Sans SemiBold" pitchFamily="2" charset="77"/>
              </a:rPr>
              <a:t>passen</a:t>
            </a:r>
            <a:r>
              <a:rPr lang="en-GB" sz="1000" b="1" dirty="0">
                <a:solidFill>
                  <a:srgbClr val="4C688F"/>
                </a:solidFill>
                <a:latin typeface="Work Sans SemiBold" pitchFamily="2" charset="77"/>
              </a:rPr>
              <a:t>! Sie </a:t>
            </a:r>
            <a:r>
              <a:rPr lang="en-GB" sz="1000" b="1" dirty="0" err="1">
                <a:solidFill>
                  <a:srgbClr val="4C688F"/>
                </a:solidFill>
                <a:latin typeface="Work Sans SemiBold" pitchFamily="2" charset="77"/>
              </a:rPr>
              <a:t>sammeln</a:t>
            </a:r>
            <a:r>
              <a:rPr lang="en-GB" sz="1000" b="1" dirty="0">
                <a:solidFill>
                  <a:srgbClr val="4C688F"/>
                </a:solidFill>
                <a:latin typeface="Work Sans SemiBold" pitchFamily="2" charset="77"/>
              </a:rPr>
              <a:t> für </a:t>
            </a:r>
            <a:r>
              <a:rPr lang="en-GB" sz="1000" b="1" dirty="0" err="1">
                <a:solidFill>
                  <a:srgbClr val="4C688F"/>
                </a:solidFill>
                <a:latin typeface="Work Sans SemiBold" pitchFamily="2" charset="77"/>
              </a:rPr>
              <a:t>jede</a:t>
            </a:r>
            <a:r>
              <a:rPr lang="en-GB" sz="1000" b="1" dirty="0">
                <a:solidFill>
                  <a:srgbClr val="4C688F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4C688F"/>
                </a:solidFill>
                <a:latin typeface="Work Sans SemiBold" pitchFamily="2" charset="77"/>
              </a:rPr>
              <a:t>Aktivität</a:t>
            </a:r>
            <a:r>
              <a:rPr lang="en-GB" sz="1000" b="1" dirty="0">
                <a:solidFill>
                  <a:srgbClr val="4C688F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4C688F"/>
                </a:solidFill>
                <a:latin typeface="Work Sans SemiBold" pitchFamily="2" charset="77"/>
              </a:rPr>
              <a:t>Punkte</a:t>
            </a:r>
            <a:r>
              <a:rPr lang="en-GB" sz="1000" b="1" dirty="0">
                <a:solidFill>
                  <a:srgbClr val="4C688F"/>
                </a:solidFill>
                <a:latin typeface="Work Sans SemiBold" pitchFamily="2" charset="77"/>
              </a:rPr>
              <a:t>, die Sie in </a:t>
            </a:r>
            <a:r>
              <a:rPr lang="en-GB" sz="1000" b="1" dirty="0" err="1">
                <a:solidFill>
                  <a:srgbClr val="4C688F"/>
                </a:solidFill>
                <a:latin typeface="Work Sans SemiBold" pitchFamily="2" charset="77"/>
              </a:rPr>
              <a:t>attraktive</a:t>
            </a:r>
            <a:r>
              <a:rPr lang="en-GB" sz="1000" b="1" dirty="0">
                <a:solidFill>
                  <a:srgbClr val="4C688F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4C688F"/>
                </a:solidFill>
                <a:latin typeface="Work Sans SemiBold" pitchFamily="2" charset="77"/>
              </a:rPr>
              <a:t>Prämien</a:t>
            </a:r>
            <a:r>
              <a:rPr lang="en-GB" sz="1000" b="1" dirty="0">
                <a:solidFill>
                  <a:srgbClr val="4C688F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4C688F"/>
                </a:solidFill>
                <a:latin typeface="Work Sans SemiBold" pitchFamily="2" charset="77"/>
              </a:rPr>
              <a:t>umwandeln</a:t>
            </a:r>
            <a:r>
              <a:rPr lang="en-GB" sz="1000" b="1" dirty="0">
                <a:solidFill>
                  <a:srgbClr val="4C688F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4C688F"/>
                </a:solidFill>
                <a:latin typeface="Work Sans SemiBold" pitchFamily="2" charset="77"/>
              </a:rPr>
              <a:t>können</a:t>
            </a:r>
            <a:r>
              <a:rPr lang="en-GB" sz="1000" b="1" dirty="0">
                <a:solidFill>
                  <a:srgbClr val="4C688F"/>
                </a:solidFill>
                <a:latin typeface="Work Sans SemiBold" pitchFamily="2" charset="77"/>
              </a:rPr>
              <a:t>. </a:t>
            </a:r>
            <a:endParaRPr lang="en-DE" sz="1000" b="1" dirty="0">
              <a:solidFill>
                <a:srgbClr val="4C688F"/>
              </a:solidFill>
              <a:latin typeface="Work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40060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0" y="-124245"/>
            <a:ext cx="7380288" cy="3779838"/>
          </a:xfrm>
          <a:prstGeom prst="rect">
            <a:avLst/>
          </a:pr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9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8CC189-FFE7-4147-DB29-9083DDF30DC8}"/>
              </a:ext>
            </a:extLst>
          </p:cNvPr>
          <p:cNvGrpSpPr/>
          <p:nvPr/>
        </p:nvGrpSpPr>
        <p:grpSpPr>
          <a:xfrm>
            <a:off x="4537360" y="1278094"/>
            <a:ext cx="2842928" cy="2247821"/>
            <a:chOff x="3869957" y="1188398"/>
            <a:chExt cx="3438809" cy="22478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85CB919-D5B7-3705-B815-44ADAB45FF67}"/>
                </a:ext>
              </a:extLst>
            </p:cNvPr>
            <p:cNvSpPr/>
            <p:nvPr/>
          </p:nvSpPr>
          <p:spPr>
            <a:xfrm>
              <a:off x="3869957" y="1188398"/>
              <a:ext cx="3438809" cy="2153639"/>
            </a:xfrm>
            <a:prstGeom prst="rect">
              <a:avLst/>
            </a:prstGeom>
            <a:solidFill>
              <a:srgbClr val="FE96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rtlCol="0" anchor="ctr"/>
            <a:lstStyle/>
            <a:p>
              <a:endParaRPr lang="en-DE" sz="1600" b="1" dirty="0">
                <a:solidFill>
                  <a:srgbClr val="044085"/>
                </a:solidFill>
                <a:latin typeface="Work Sans" pitchFamily="2" charset="77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4F41155-BD0D-288B-7AAF-CA197358911A}"/>
                </a:ext>
              </a:extLst>
            </p:cNvPr>
            <p:cNvSpPr/>
            <p:nvPr/>
          </p:nvSpPr>
          <p:spPr>
            <a:xfrm>
              <a:off x="3965607" y="1282580"/>
              <a:ext cx="3343159" cy="2153639"/>
            </a:xfrm>
            <a:prstGeom prst="rect">
              <a:avLst/>
            </a:prstGeom>
            <a:solidFill>
              <a:srgbClr val="4C68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rtlCol="0" anchor="ctr"/>
            <a:lstStyle/>
            <a:p>
              <a:endParaRPr lang="en-DE" sz="1600" b="1" dirty="0">
                <a:solidFill>
                  <a:srgbClr val="044085"/>
                </a:solidFill>
                <a:latin typeface="Work Sans" pitchFamily="2" charset="77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23C3FA1A-C80D-C9C2-F953-DAACBB345019}"/>
              </a:ext>
            </a:extLst>
          </p:cNvPr>
          <p:cNvSpPr/>
          <p:nvPr/>
        </p:nvSpPr>
        <p:spPr>
          <a:xfrm>
            <a:off x="0" y="311836"/>
            <a:ext cx="2496711" cy="390196"/>
          </a:xfrm>
          <a:prstGeom prst="rect">
            <a:avLst/>
          </a:prstGeom>
          <a:solidFill>
            <a:srgbClr val="FE96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tlCol="0" anchor="ctr"/>
          <a:lstStyle/>
          <a:p>
            <a:endParaRPr lang="en-DE" sz="1600" b="1" dirty="0">
              <a:solidFill>
                <a:srgbClr val="044085"/>
              </a:solidFill>
              <a:latin typeface="Work Sans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8916DE-157E-884F-B7B4-63B51DC3165A}"/>
              </a:ext>
            </a:extLst>
          </p:cNvPr>
          <p:cNvSpPr/>
          <p:nvPr/>
        </p:nvSpPr>
        <p:spPr>
          <a:xfrm>
            <a:off x="4816438" y="1592646"/>
            <a:ext cx="2284450" cy="3460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27"/>
              </a:lnSpc>
            </a:pPr>
            <a:r>
              <a:rPr lang="en-GB" sz="1000" dirty="0">
                <a:solidFill>
                  <a:schemeClr val="bg1"/>
                </a:solidFill>
                <a:latin typeface="Work Sans Medium" pitchFamily="2" charset="77"/>
              </a:rPr>
              <a:t>Sie </a:t>
            </a:r>
            <a:r>
              <a:rPr lang="en-GB" sz="1000" dirty="0" err="1">
                <a:solidFill>
                  <a:schemeClr val="bg1"/>
                </a:solidFill>
                <a:latin typeface="Work Sans Medium" pitchFamily="2" charset="77"/>
              </a:rPr>
              <a:t>sind</a:t>
            </a:r>
            <a:r>
              <a:rPr lang="en-GB" sz="1000" dirty="0">
                <a:solidFill>
                  <a:schemeClr val="bg1"/>
                </a:solidFill>
                <a:latin typeface="Work Sans Medium" pitchFamily="2" charset="77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Work Sans Medium" pitchFamily="2" charset="77"/>
              </a:rPr>
              <a:t>unsere</a:t>
            </a:r>
            <a:r>
              <a:rPr lang="en-GB" sz="1000" dirty="0">
                <a:solidFill>
                  <a:schemeClr val="bg1"/>
                </a:solidFill>
                <a:latin typeface="Work Sans Medium" pitchFamily="2" charset="77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Work Sans Medium" pitchFamily="2" charset="77"/>
              </a:rPr>
              <a:t>besten</a:t>
            </a:r>
            <a:r>
              <a:rPr lang="en-GB" sz="1000" dirty="0">
                <a:solidFill>
                  <a:schemeClr val="bg1"/>
                </a:solidFill>
                <a:latin typeface="Work Sans Medium" pitchFamily="2" charset="77"/>
              </a:rPr>
              <a:t> und </a:t>
            </a:r>
            <a:r>
              <a:rPr lang="en-GB" sz="1000" dirty="0" err="1">
                <a:solidFill>
                  <a:schemeClr val="bg1"/>
                </a:solidFill>
                <a:latin typeface="Work Sans Medium" pitchFamily="2" charset="77"/>
              </a:rPr>
              <a:t>glaubwürdigsten</a:t>
            </a:r>
            <a:r>
              <a:rPr lang="en-GB" sz="1000" dirty="0">
                <a:solidFill>
                  <a:schemeClr val="bg1"/>
                </a:solidFill>
                <a:latin typeface="Work Sans Medium" pitchFamily="2" charset="77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Work Sans Medium" pitchFamily="2" charset="77"/>
              </a:rPr>
              <a:t>Botschafter:innen</a:t>
            </a:r>
            <a:r>
              <a:rPr lang="en-GB" sz="1000" dirty="0">
                <a:solidFill>
                  <a:schemeClr val="bg1"/>
                </a:solidFill>
                <a:latin typeface="Work Sans Medium" pitchFamily="2" charset="77"/>
              </a:rPr>
              <a:t>!</a:t>
            </a:r>
            <a:endParaRPr lang="en-DE" sz="1000" dirty="0">
              <a:solidFill>
                <a:schemeClr val="bg1"/>
              </a:solidFill>
              <a:latin typeface="Work Sans Medium" pitchFamily="2" charset="77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A024C4-90F7-FD33-5A89-41346A056D9C}"/>
              </a:ext>
            </a:extLst>
          </p:cNvPr>
          <p:cNvSpPr/>
          <p:nvPr/>
        </p:nvSpPr>
        <p:spPr>
          <a:xfrm>
            <a:off x="4816440" y="2059180"/>
            <a:ext cx="2213131" cy="5039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970"/>
              </a:lnSpc>
            </a:pP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Helfen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uns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,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offene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Positionen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mit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Top-Kandidat:innen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aus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Ihrem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Netzwerk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zu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besetzen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. Am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besten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legen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gleich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los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!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Registrieren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sich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unter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 </a:t>
            </a:r>
            <a:r>
              <a:rPr lang="en-GB" sz="600" b="1" u="sng" dirty="0" err="1">
                <a:solidFill>
                  <a:schemeClr val="bg1"/>
                </a:solidFill>
                <a:latin typeface="Nunito Sans SemiBold" pitchFamily="2" charset="77"/>
              </a:rPr>
              <a:t>musterfirma.talentry.com</a:t>
            </a:r>
            <a:r>
              <a:rPr lang="en-GB" sz="600" b="1" u="sng" dirty="0">
                <a:solidFill>
                  <a:schemeClr val="bg1"/>
                </a:solidFill>
                <a:latin typeface="Nunito Sans SemiBold" pitchFamily="2" charset="77"/>
              </a:rPr>
              <a:t> 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-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oder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holen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sich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die App:</a:t>
            </a:r>
            <a:endParaRPr lang="en-DE" sz="600" b="1" dirty="0">
              <a:solidFill>
                <a:schemeClr val="bg1"/>
              </a:solidFill>
              <a:latin typeface="Nunito Sans SemiBold" pitchFamily="2" charset="77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A40D1E3-855B-E64D-3FE1-D1E1A0A11520}"/>
              </a:ext>
            </a:extLst>
          </p:cNvPr>
          <p:cNvGrpSpPr/>
          <p:nvPr/>
        </p:nvGrpSpPr>
        <p:grpSpPr>
          <a:xfrm>
            <a:off x="5979745" y="2904515"/>
            <a:ext cx="1113967" cy="587460"/>
            <a:chOff x="5889255" y="2366507"/>
            <a:chExt cx="1113967" cy="58746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C7FC7A7-0542-F95E-B23E-38EE77073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4819A15-01E3-8E75-4CE5-FC90C6D8F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89255" y="2580918"/>
              <a:ext cx="373039" cy="37303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04FBE93-5814-C184-EBA0-A59CA6786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54850" y="2580928"/>
              <a:ext cx="373039" cy="373039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1AF6382C-81EE-8B45-5AC7-7EA7A9BD1A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7834" y="248210"/>
            <a:ext cx="954869" cy="917423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398E98F-22D8-CF8C-E5BA-0CBA7F2EAEC0}"/>
              </a:ext>
            </a:extLst>
          </p:cNvPr>
          <p:cNvSpPr/>
          <p:nvPr/>
        </p:nvSpPr>
        <p:spPr>
          <a:xfrm>
            <a:off x="5339495" y="265991"/>
            <a:ext cx="1532323" cy="327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1680" b="1" dirty="0">
                <a:solidFill>
                  <a:srgbClr val="044085"/>
                </a:solidFill>
                <a:latin typeface="Work Sans ExtraBold" pitchFamily="2" charset="77"/>
              </a:rPr>
              <a:t>LOGO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FCB4DBC-FF28-0114-CF53-8C3D60218893}"/>
              </a:ext>
            </a:extLst>
          </p:cNvPr>
          <p:cNvSpPr/>
          <p:nvPr/>
        </p:nvSpPr>
        <p:spPr>
          <a:xfrm>
            <a:off x="1" y="232516"/>
            <a:ext cx="2422720" cy="390196"/>
          </a:xfrm>
          <a:prstGeom prst="rect">
            <a:avLst/>
          </a:prstGeom>
          <a:solidFill>
            <a:srgbClr val="4C6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DE" sz="1600" b="1" dirty="0">
                <a:solidFill>
                  <a:srgbClr val="FFFFFF"/>
                </a:solidFill>
                <a:latin typeface="Work Sans" pitchFamily="2" charset="77"/>
              </a:rPr>
              <a:t>SO GEHT’S!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2B10AA7-232C-652E-49E2-448F1515C713}"/>
              </a:ext>
            </a:extLst>
          </p:cNvPr>
          <p:cNvSpPr/>
          <p:nvPr/>
        </p:nvSpPr>
        <p:spPr>
          <a:xfrm>
            <a:off x="350722" y="802300"/>
            <a:ext cx="4071137" cy="24756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70"/>
              </a:lnSpc>
            </a:pPr>
            <a:r>
              <a:rPr lang="en-GB" sz="800" b="1" dirty="0">
                <a:solidFill>
                  <a:srgbClr val="4C688F"/>
                </a:solidFill>
                <a:latin typeface="Nunito Sans" pitchFamily="2" charset="77"/>
              </a:rPr>
              <a:t>1. Bei </a:t>
            </a:r>
            <a:r>
              <a:rPr lang="en-GB" sz="800" b="1" dirty="0" err="1">
                <a:solidFill>
                  <a:srgbClr val="4C688F"/>
                </a:solidFill>
                <a:latin typeface="Nunito Sans" pitchFamily="2" charset="77"/>
              </a:rPr>
              <a:t>Talentry</a:t>
            </a:r>
            <a:r>
              <a:rPr lang="en-GB" sz="800" b="1" dirty="0">
                <a:solidFill>
                  <a:srgbClr val="4C688F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4C688F"/>
                </a:solidFill>
                <a:latin typeface="Nunito Sans" pitchFamily="2" charset="77"/>
              </a:rPr>
              <a:t>registrieren</a:t>
            </a:r>
            <a:b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</a:br>
            <a:r>
              <a:rPr lang="en-GB" sz="600" b="1" dirty="0" err="1">
                <a:solidFill>
                  <a:srgbClr val="4C688F"/>
                </a:solidFill>
                <a:latin typeface="Nunito Sans SemiBold" pitchFamily="2" charset="77"/>
              </a:rPr>
              <a:t>Talentry</a:t>
            </a:r>
            <a: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4C688F"/>
                </a:solidFill>
                <a:latin typeface="Nunito Sans SemiBold" pitchFamily="2" charset="77"/>
              </a:rPr>
              <a:t>kann</a:t>
            </a:r>
            <a: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4C688F"/>
                </a:solidFill>
                <a:latin typeface="Nunito Sans SemiBold" pitchFamily="2" charset="77"/>
              </a:rPr>
              <a:t>sowohl</a:t>
            </a:r>
            <a: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  <a:t> per App </a:t>
            </a:r>
            <a:r>
              <a:rPr lang="en-GB" sz="600" b="1" dirty="0" err="1">
                <a:solidFill>
                  <a:srgbClr val="4C688F"/>
                </a:solidFill>
                <a:latin typeface="Nunito Sans SemiBold" pitchFamily="2" charset="77"/>
              </a:rPr>
              <a:t>als</a:t>
            </a:r>
            <a: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4C688F"/>
                </a:solidFill>
                <a:latin typeface="Nunito Sans SemiBold" pitchFamily="2" charset="77"/>
              </a:rPr>
              <a:t>auch</a:t>
            </a:r>
            <a: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  <a:t> via Browser auf </a:t>
            </a:r>
            <a:r>
              <a:rPr lang="en-GB" sz="600" b="1" dirty="0" err="1">
                <a:solidFill>
                  <a:srgbClr val="4C688F"/>
                </a:solidFill>
                <a:latin typeface="Nunito Sans SemiBold" pitchFamily="2" charset="77"/>
              </a:rPr>
              <a:t>Ihrem</a:t>
            </a:r>
            <a: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  <a:t> Computer </a:t>
            </a:r>
            <a:r>
              <a:rPr lang="en-GB" sz="600" b="1" dirty="0" err="1">
                <a:solidFill>
                  <a:srgbClr val="4C688F"/>
                </a:solidFill>
                <a:latin typeface="Nunito Sans SemiBold" pitchFamily="2" charset="77"/>
              </a:rPr>
              <a:t>genutzt</a:t>
            </a:r>
            <a: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4C688F"/>
                </a:solidFill>
                <a:latin typeface="Nunito Sans SemiBold" pitchFamily="2" charset="77"/>
              </a:rPr>
              <a:t>werden</a:t>
            </a:r>
            <a: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  <a:t>.</a:t>
            </a:r>
            <a:b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</a:br>
            <a:r>
              <a:rPr lang="en-GB" sz="800" b="1" dirty="0">
                <a:solidFill>
                  <a:srgbClr val="4C688F"/>
                </a:solidFill>
                <a:latin typeface="Nunito Sans" pitchFamily="2" charset="77"/>
              </a:rPr>
              <a:t>2. </a:t>
            </a:r>
            <a:r>
              <a:rPr lang="en-GB" sz="800" b="1" dirty="0" err="1">
                <a:solidFill>
                  <a:srgbClr val="4C688F"/>
                </a:solidFill>
                <a:latin typeface="Nunito Sans" pitchFamily="2" charset="77"/>
              </a:rPr>
              <a:t>Offene</a:t>
            </a:r>
            <a:r>
              <a:rPr lang="en-GB" sz="800" b="1" dirty="0">
                <a:solidFill>
                  <a:srgbClr val="4C688F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4C688F"/>
                </a:solidFill>
                <a:latin typeface="Nunito Sans" pitchFamily="2" charset="77"/>
              </a:rPr>
              <a:t>Stellenangebote</a:t>
            </a:r>
            <a:r>
              <a:rPr lang="en-GB" sz="800" b="1" dirty="0">
                <a:solidFill>
                  <a:srgbClr val="4C688F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4C688F"/>
                </a:solidFill>
                <a:latin typeface="Nunito Sans" pitchFamily="2" charset="77"/>
              </a:rPr>
              <a:t>durchstöbern</a:t>
            </a:r>
            <a:r>
              <a:rPr lang="en-GB" sz="800" b="1" dirty="0">
                <a:solidFill>
                  <a:srgbClr val="4C688F"/>
                </a:solidFill>
                <a:latin typeface="Nunito Sans" pitchFamily="2" charset="77"/>
              </a:rPr>
              <a:t> </a:t>
            </a:r>
            <a:b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</a:br>
            <a: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  <a:t>Eine </a:t>
            </a:r>
            <a:r>
              <a:rPr lang="en-GB" sz="600" b="1" dirty="0" err="1">
                <a:solidFill>
                  <a:srgbClr val="4C688F"/>
                </a:solidFill>
                <a:latin typeface="Nunito Sans SemiBold" pitchFamily="2" charset="77"/>
              </a:rPr>
              <a:t>Übersicht</a:t>
            </a:r>
            <a: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4C688F"/>
                </a:solidFill>
                <a:latin typeface="Nunito Sans SemiBold" pitchFamily="2" charset="77"/>
              </a:rPr>
              <a:t>finden</a:t>
            </a:r>
            <a: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rgbClr val="4C688F"/>
                </a:solidFill>
                <a:latin typeface="Nunito Sans SemiBold" pitchFamily="2" charset="77"/>
              </a:rPr>
              <a:t>bequem</a:t>
            </a:r>
            <a: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  <a:t> in der App </a:t>
            </a:r>
            <a:r>
              <a:rPr lang="en-GB" sz="600" b="1" dirty="0" err="1">
                <a:solidFill>
                  <a:srgbClr val="4C688F"/>
                </a:solidFill>
                <a:latin typeface="Nunito Sans SemiBold" pitchFamily="2" charset="77"/>
              </a:rPr>
              <a:t>oder</a:t>
            </a:r>
            <a: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4C688F"/>
                </a:solidFill>
                <a:latin typeface="Nunito Sans SemiBold" pitchFamily="2" charset="77"/>
              </a:rPr>
              <a:t>Ihrem</a:t>
            </a:r>
            <a: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  <a:t> Account. </a:t>
            </a:r>
            <a:r>
              <a:rPr lang="en-GB" sz="600" b="1" dirty="0" err="1">
                <a:solidFill>
                  <a:srgbClr val="4C688F"/>
                </a:solidFill>
                <a:latin typeface="Nunito Sans SemiBold" pitchFamily="2" charset="77"/>
              </a:rPr>
              <a:t>Regelmäßige</a:t>
            </a:r>
            <a: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  <a:t> Updates </a:t>
            </a:r>
            <a:r>
              <a:rPr lang="en-GB" sz="600" b="1" dirty="0" err="1">
                <a:solidFill>
                  <a:srgbClr val="4C688F"/>
                </a:solidFill>
                <a:latin typeface="Nunito Sans SemiBold" pitchFamily="2" charset="77"/>
              </a:rPr>
              <a:t>erhalten</a:t>
            </a:r>
            <a: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  <a:t> Sie z. B. </a:t>
            </a:r>
            <a:r>
              <a:rPr lang="en-GB" sz="600" b="1" dirty="0" err="1">
                <a:solidFill>
                  <a:srgbClr val="4C688F"/>
                </a:solidFill>
                <a:latin typeface="Nunito Sans SemiBold" pitchFamily="2" charset="77"/>
              </a:rPr>
              <a:t>über</a:t>
            </a:r>
            <a: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  <a:t> Newsletter </a:t>
            </a:r>
            <a:r>
              <a:rPr lang="en-GB" sz="600" b="1" dirty="0" err="1">
                <a:solidFill>
                  <a:srgbClr val="4C688F"/>
                </a:solidFill>
                <a:latin typeface="Nunito Sans SemiBold" pitchFamily="2" charset="77"/>
              </a:rPr>
              <a:t>oder</a:t>
            </a:r>
            <a: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  <a:t> Push-</a:t>
            </a:r>
            <a:r>
              <a:rPr lang="en-GB" sz="600" b="1" dirty="0" err="1">
                <a:solidFill>
                  <a:srgbClr val="4C688F"/>
                </a:solidFill>
                <a:latin typeface="Nunito Sans SemiBold" pitchFamily="2" charset="77"/>
              </a:rPr>
              <a:t>Nachrichten</a:t>
            </a:r>
            <a: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  <a:t>. </a:t>
            </a:r>
            <a:b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</a:br>
            <a:r>
              <a:rPr lang="en-GB" sz="800" b="1" dirty="0">
                <a:solidFill>
                  <a:srgbClr val="4C688F"/>
                </a:solidFill>
                <a:latin typeface="Nunito Sans" pitchFamily="2" charset="77"/>
              </a:rPr>
              <a:t>3. Jobs </a:t>
            </a:r>
            <a:r>
              <a:rPr lang="en-GB" sz="800" b="1" dirty="0" err="1">
                <a:solidFill>
                  <a:srgbClr val="4C688F"/>
                </a:solidFill>
                <a:latin typeface="Nunito Sans" pitchFamily="2" charset="77"/>
              </a:rPr>
              <a:t>mit</a:t>
            </a:r>
            <a:r>
              <a:rPr lang="en-GB" sz="800" b="1" dirty="0">
                <a:solidFill>
                  <a:srgbClr val="4C688F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4C688F"/>
                </a:solidFill>
                <a:latin typeface="Nunito Sans" pitchFamily="2" charset="77"/>
              </a:rPr>
              <a:t>wenigen</a:t>
            </a:r>
            <a:r>
              <a:rPr lang="en-GB" sz="800" b="1" dirty="0">
                <a:solidFill>
                  <a:srgbClr val="4C688F"/>
                </a:solidFill>
                <a:latin typeface="Nunito Sans" pitchFamily="2" charset="77"/>
              </a:rPr>
              <a:t> Klicks </a:t>
            </a:r>
            <a:r>
              <a:rPr lang="en-GB" sz="800" b="1" dirty="0" err="1">
                <a:solidFill>
                  <a:srgbClr val="4C688F"/>
                </a:solidFill>
                <a:latin typeface="Nunito Sans" pitchFamily="2" charset="77"/>
              </a:rPr>
              <a:t>empfehlen</a:t>
            </a:r>
            <a:r>
              <a:rPr lang="en-GB" sz="800" b="1" dirty="0">
                <a:solidFill>
                  <a:srgbClr val="4C688F"/>
                </a:solidFill>
                <a:latin typeface="Nunito Sans" pitchFamily="2" charset="77"/>
              </a:rPr>
              <a:t> </a:t>
            </a:r>
            <a:b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</a:br>
            <a: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  <a:t>Ob WhatsApp, LinkedIn, Xing, Twitter </a:t>
            </a:r>
            <a:r>
              <a:rPr lang="en-GB" sz="600" b="1" dirty="0" err="1">
                <a:solidFill>
                  <a:srgbClr val="4C688F"/>
                </a:solidFill>
                <a:latin typeface="Nunito Sans SemiBold" pitchFamily="2" charset="77"/>
              </a:rPr>
              <a:t>oder</a:t>
            </a:r>
            <a: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  <a:t> Facebook – </a:t>
            </a:r>
            <a:r>
              <a:rPr lang="en-GB" sz="600" b="1" dirty="0" err="1">
                <a:solidFill>
                  <a:srgbClr val="4C688F"/>
                </a:solidFill>
                <a:latin typeface="Nunito Sans SemiBold" pitchFamily="2" charset="77"/>
              </a:rPr>
              <a:t>einfach</a:t>
            </a:r>
            <a: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4C688F"/>
                </a:solidFill>
                <a:latin typeface="Nunito Sans SemiBold" pitchFamily="2" charset="77"/>
              </a:rPr>
              <a:t>offene</a:t>
            </a:r>
            <a: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4C688F"/>
                </a:solidFill>
                <a:latin typeface="Nunito Sans SemiBold" pitchFamily="2" charset="77"/>
              </a:rPr>
              <a:t>Stellen</a:t>
            </a:r>
            <a: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  <a:t> via Link </a:t>
            </a:r>
            <a:r>
              <a:rPr lang="en-GB" sz="600" b="1" dirty="0" err="1">
                <a:solidFill>
                  <a:srgbClr val="4C688F"/>
                </a:solidFill>
                <a:latin typeface="Nunito Sans SemiBold" pitchFamily="2" charset="77"/>
              </a:rPr>
              <a:t>mit</a:t>
            </a:r>
            <a: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4C688F"/>
                </a:solidFill>
                <a:latin typeface="Nunito Sans SemiBold" pitchFamily="2" charset="77"/>
              </a:rPr>
              <a:t>persönlichen</a:t>
            </a:r>
            <a: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4C688F"/>
                </a:solidFill>
                <a:latin typeface="Nunito Sans SemiBold" pitchFamily="2" charset="77"/>
              </a:rPr>
              <a:t>Kontakten</a:t>
            </a:r>
            <a: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4C688F"/>
                </a:solidFill>
                <a:latin typeface="Nunito Sans SemiBold" pitchFamily="2" charset="77"/>
              </a:rPr>
              <a:t>oder</a:t>
            </a:r>
            <a: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  <a:t> auf Social Media </a:t>
            </a:r>
            <a:r>
              <a:rPr lang="en-GB" sz="600" b="1" dirty="0" err="1">
                <a:solidFill>
                  <a:srgbClr val="4C688F"/>
                </a:solidFill>
                <a:latin typeface="Nunito Sans SemiBold" pitchFamily="2" charset="77"/>
              </a:rPr>
              <a:t>Plattformen</a:t>
            </a:r>
            <a: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4C688F"/>
                </a:solidFill>
                <a:latin typeface="Nunito Sans SemiBold" pitchFamily="2" charset="77"/>
              </a:rPr>
              <a:t>teilen</a:t>
            </a:r>
            <a: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  <a:t>! </a:t>
            </a:r>
            <a:b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</a:br>
            <a:r>
              <a:rPr lang="en-GB" sz="800" b="1" dirty="0">
                <a:solidFill>
                  <a:srgbClr val="4C688F"/>
                </a:solidFill>
                <a:latin typeface="Nunito Sans" pitchFamily="2" charset="77"/>
              </a:rPr>
              <a:t>4. </a:t>
            </a:r>
            <a:r>
              <a:rPr lang="en-GB" sz="800" b="1" dirty="0" err="1">
                <a:solidFill>
                  <a:srgbClr val="4C688F"/>
                </a:solidFill>
                <a:latin typeface="Nunito Sans" pitchFamily="2" charset="77"/>
              </a:rPr>
              <a:t>Punkte</a:t>
            </a:r>
            <a:r>
              <a:rPr lang="en-GB" sz="800" b="1" dirty="0">
                <a:solidFill>
                  <a:srgbClr val="4C688F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4C688F"/>
                </a:solidFill>
                <a:latin typeface="Nunito Sans" pitchFamily="2" charset="77"/>
              </a:rPr>
              <a:t>sammeln</a:t>
            </a:r>
            <a:r>
              <a:rPr lang="en-GB" sz="800" b="1" dirty="0">
                <a:solidFill>
                  <a:srgbClr val="4C688F"/>
                </a:solidFill>
                <a:latin typeface="Nunito Sans" pitchFamily="2" charset="77"/>
              </a:rPr>
              <a:t> &amp; in </a:t>
            </a:r>
            <a:r>
              <a:rPr lang="en-GB" sz="800" b="1" dirty="0" err="1">
                <a:solidFill>
                  <a:srgbClr val="4C688F"/>
                </a:solidFill>
                <a:latin typeface="Nunito Sans" pitchFamily="2" charset="77"/>
              </a:rPr>
              <a:t>Prämien</a:t>
            </a:r>
            <a:r>
              <a:rPr lang="en-GB" sz="800" b="1" dirty="0">
                <a:solidFill>
                  <a:srgbClr val="4C688F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4C688F"/>
                </a:solidFill>
                <a:latin typeface="Nunito Sans" pitchFamily="2" charset="77"/>
              </a:rPr>
              <a:t>umwandeln</a:t>
            </a:r>
            <a:r>
              <a:rPr lang="en-GB" sz="800" b="1" dirty="0">
                <a:solidFill>
                  <a:srgbClr val="4C688F"/>
                </a:solidFill>
                <a:latin typeface="Nunito Sans" pitchFamily="2" charset="77"/>
              </a:rPr>
              <a:t> </a:t>
            </a:r>
            <a:b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</a:br>
            <a:r>
              <a:rPr lang="en-GB" sz="600" b="1" dirty="0" err="1">
                <a:solidFill>
                  <a:srgbClr val="4C688F"/>
                </a:solidFill>
                <a:latin typeface="Nunito Sans SemiBold" pitchFamily="2" charset="77"/>
              </a:rPr>
              <a:t>Jedes</a:t>
            </a:r>
            <a: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4C688F"/>
                </a:solidFill>
                <a:latin typeface="Nunito Sans SemiBold" pitchFamily="2" charset="77"/>
              </a:rPr>
              <a:t>Teilen</a:t>
            </a:r>
            <a: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  <a:t> und </a:t>
            </a:r>
            <a:r>
              <a:rPr lang="en-GB" sz="600" b="1" dirty="0" err="1">
                <a:solidFill>
                  <a:srgbClr val="4C688F"/>
                </a:solidFill>
                <a:latin typeface="Nunito Sans SemiBold" pitchFamily="2" charset="77"/>
              </a:rPr>
              <a:t>jeder</a:t>
            </a:r>
            <a: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  <a:t> Klick auf </a:t>
            </a:r>
            <a:r>
              <a:rPr lang="en-GB" sz="600" b="1" dirty="0" err="1">
                <a:solidFill>
                  <a:srgbClr val="4C688F"/>
                </a:solidFill>
                <a:latin typeface="Nunito Sans SemiBold" pitchFamily="2" charset="77"/>
              </a:rPr>
              <a:t>Ihren</a:t>
            </a:r>
            <a: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  <a:t> Link </a:t>
            </a:r>
            <a:r>
              <a:rPr lang="en-GB" sz="600" b="1" dirty="0" err="1">
                <a:solidFill>
                  <a:srgbClr val="4C688F"/>
                </a:solidFill>
                <a:latin typeface="Nunito Sans SemiBold" pitchFamily="2" charset="77"/>
              </a:rPr>
              <a:t>wird</a:t>
            </a:r>
            <a: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4C688F"/>
                </a:solidFill>
                <a:latin typeface="Nunito Sans SemiBold" pitchFamily="2" charset="77"/>
              </a:rPr>
              <a:t>mit</a:t>
            </a:r>
            <a: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4C688F"/>
                </a:solidFill>
                <a:latin typeface="Nunito Sans SemiBold" pitchFamily="2" charset="77"/>
              </a:rPr>
              <a:t>Punkten</a:t>
            </a:r>
            <a: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4C688F"/>
                </a:solidFill>
                <a:latin typeface="Nunito Sans SemiBold" pitchFamily="2" charset="77"/>
              </a:rPr>
              <a:t>belohnt</a:t>
            </a:r>
            <a: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  <a:t>. </a:t>
            </a:r>
            <a:r>
              <a:rPr lang="en-GB" sz="600" b="1" dirty="0" err="1">
                <a:solidFill>
                  <a:srgbClr val="4C688F"/>
                </a:solidFill>
                <a:latin typeface="Nunito Sans SemiBold" pitchFamily="2" charset="77"/>
              </a:rPr>
              <a:t>Unter</a:t>
            </a:r>
            <a: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  <a:t> „</a:t>
            </a:r>
            <a:r>
              <a:rPr lang="en-GB" sz="600" b="1" dirty="0" err="1">
                <a:solidFill>
                  <a:srgbClr val="4C688F"/>
                </a:solidFill>
                <a:latin typeface="Nunito Sans SemiBold" pitchFamily="2" charset="77"/>
              </a:rPr>
              <a:t>Meine</a:t>
            </a:r>
            <a: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4C688F"/>
                </a:solidFill>
                <a:latin typeface="Nunito Sans SemiBold" pitchFamily="2" charset="77"/>
              </a:rPr>
              <a:t>Erfolge</a:t>
            </a:r>
            <a: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  <a:t>“ </a:t>
            </a:r>
            <a:r>
              <a:rPr lang="en-GB" sz="600" b="1" dirty="0" err="1">
                <a:solidFill>
                  <a:srgbClr val="4C688F"/>
                </a:solidFill>
                <a:latin typeface="Nunito Sans SemiBold" pitchFamily="2" charset="77"/>
              </a:rPr>
              <a:t>sehen</a:t>
            </a:r>
            <a: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rgbClr val="4C688F"/>
                </a:solidFill>
                <a:latin typeface="Nunito Sans SemiBold" pitchFamily="2" charset="77"/>
              </a:rPr>
              <a:t>Ihren</a:t>
            </a:r>
            <a: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4C688F"/>
                </a:solidFill>
                <a:latin typeface="Nunito Sans SemiBold" pitchFamily="2" charset="77"/>
              </a:rPr>
              <a:t>Punktestand</a:t>
            </a:r>
            <a: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  <a:t>. Sie </a:t>
            </a:r>
            <a:r>
              <a:rPr lang="en-GB" sz="600" b="1" dirty="0" err="1">
                <a:solidFill>
                  <a:srgbClr val="4C688F"/>
                </a:solidFill>
                <a:latin typeface="Nunito Sans SemiBold" pitchFamily="2" charset="77"/>
              </a:rPr>
              <a:t>haben</a:t>
            </a:r>
            <a: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4C688F"/>
                </a:solidFill>
                <a:latin typeface="Nunito Sans SemiBold" pitchFamily="2" charset="77"/>
              </a:rPr>
              <a:t>genügend</a:t>
            </a:r>
            <a: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4C688F"/>
                </a:solidFill>
                <a:latin typeface="Nunito Sans SemiBold" pitchFamily="2" charset="77"/>
              </a:rPr>
              <a:t>Punkte</a:t>
            </a:r>
            <a: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  <a:t> für </a:t>
            </a:r>
            <a:r>
              <a:rPr lang="en-GB" sz="600" b="1" dirty="0" err="1">
                <a:solidFill>
                  <a:srgbClr val="4C688F"/>
                </a:solidFill>
                <a:latin typeface="Nunito Sans SemiBold" pitchFamily="2" charset="77"/>
              </a:rPr>
              <a:t>Ihre</a:t>
            </a:r>
            <a: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4C688F"/>
                </a:solidFill>
                <a:latin typeface="Nunito Sans SemiBold" pitchFamily="2" charset="77"/>
              </a:rPr>
              <a:t>Wunschprämie</a:t>
            </a:r>
            <a: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  <a:t>? </a:t>
            </a:r>
            <a:r>
              <a:rPr lang="en-GB" sz="600" b="1" dirty="0" err="1">
                <a:solidFill>
                  <a:srgbClr val="4C688F"/>
                </a:solidFill>
                <a:latin typeface="Nunito Sans SemiBold" pitchFamily="2" charset="77"/>
              </a:rPr>
              <a:t>Einfach</a:t>
            </a:r>
            <a: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4C688F"/>
                </a:solidFill>
                <a:latin typeface="Nunito Sans SemiBold" pitchFamily="2" charset="77"/>
              </a:rPr>
              <a:t>eintauschen</a:t>
            </a:r>
            <a: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  <a:t>! </a:t>
            </a:r>
            <a:b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</a:br>
            <a:r>
              <a:rPr lang="en-GB" sz="800" b="1" dirty="0">
                <a:solidFill>
                  <a:srgbClr val="4C688F"/>
                </a:solidFill>
                <a:latin typeface="Nunito Sans" pitchFamily="2" charset="77"/>
              </a:rPr>
              <a:t>5. Neue </a:t>
            </a:r>
            <a:r>
              <a:rPr lang="en-GB" sz="800" b="1" dirty="0" err="1">
                <a:solidFill>
                  <a:srgbClr val="4C688F"/>
                </a:solidFill>
                <a:latin typeface="Nunito Sans" pitchFamily="2" charset="77"/>
              </a:rPr>
              <a:t>Kolleg:innen</a:t>
            </a:r>
            <a:r>
              <a:rPr lang="en-GB" sz="800" b="1" dirty="0">
                <a:solidFill>
                  <a:srgbClr val="4C688F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4C688F"/>
                </a:solidFill>
                <a:latin typeface="Nunito Sans" pitchFamily="2" charset="77"/>
              </a:rPr>
              <a:t>willkommen</a:t>
            </a:r>
            <a:r>
              <a:rPr lang="en-GB" sz="800" b="1" dirty="0">
                <a:solidFill>
                  <a:srgbClr val="4C688F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4C688F"/>
                </a:solidFill>
                <a:latin typeface="Nunito Sans" pitchFamily="2" charset="77"/>
              </a:rPr>
              <a:t>heißen</a:t>
            </a:r>
            <a:r>
              <a:rPr lang="en-GB" sz="800" b="1" dirty="0">
                <a:solidFill>
                  <a:srgbClr val="4C688F"/>
                </a:solidFill>
                <a:latin typeface="Nunito Sans" pitchFamily="2" charset="77"/>
              </a:rPr>
              <a:t> &amp; auf die Geld-</a:t>
            </a:r>
            <a:r>
              <a:rPr lang="en-GB" sz="800" b="1" dirty="0" err="1">
                <a:solidFill>
                  <a:srgbClr val="4C688F"/>
                </a:solidFill>
                <a:latin typeface="Nunito Sans" pitchFamily="2" charset="77"/>
              </a:rPr>
              <a:t>Prämie</a:t>
            </a:r>
            <a:r>
              <a:rPr lang="en-GB" sz="800" b="1" dirty="0">
                <a:solidFill>
                  <a:srgbClr val="4C688F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4C688F"/>
                </a:solidFill>
                <a:latin typeface="Nunito Sans" pitchFamily="2" charset="77"/>
              </a:rPr>
              <a:t>freuen</a:t>
            </a:r>
            <a:b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</a:br>
            <a:r>
              <a:rPr lang="en-GB" sz="600" b="1" dirty="0" err="1">
                <a:solidFill>
                  <a:srgbClr val="4C688F"/>
                </a:solidFill>
                <a:latin typeface="Nunito Sans SemiBold" pitchFamily="2" charset="77"/>
              </a:rPr>
              <a:t>Wird</a:t>
            </a:r>
            <a: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4C688F"/>
                </a:solidFill>
                <a:latin typeface="Nunito Sans SemiBold" pitchFamily="2" charset="77"/>
              </a:rPr>
              <a:t>einer</a:t>
            </a:r>
            <a: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4C688F"/>
                </a:solidFill>
                <a:latin typeface="Nunito Sans SemiBold" pitchFamily="2" charset="77"/>
              </a:rPr>
              <a:t>Ihrer</a:t>
            </a:r>
            <a: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4C688F"/>
                </a:solidFill>
                <a:latin typeface="Nunito Sans SemiBold" pitchFamily="2" charset="77"/>
              </a:rPr>
              <a:t>Kontakte</a:t>
            </a:r>
            <a: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4C688F"/>
                </a:solidFill>
                <a:latin typeface="Nunito Sans SemiBold" pitchFamily="2" charset="77"/>
              </a:rPr>
              <a:t>eingestellt</a:t>
            </a:r>
            <a: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  <a:t>, </a:t>
            </a:r>
            <a:r>
              <a:rPr lang="en-GB" sz="600" b="1" dirty="0" err="1">
                <a:solidFill>
                  <a:srgbClr val="4C688F"/>
                </a:solidFill>
                <a:latin typeface="Nunito Sans SemiBold" pitchFamily="2" charset="77"/>
              </a:rPr>
              <a:t>erhalten</a:t>
            </a:r>
            <a: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rgbClr val="4C688F"/>
                </a:solidFill>
                <a:latin typeface="Nunito Sans SemiBold" pitchFamily="2" charset="77"/>
              </a:rPr>
              <a:t>darüber</a:t>
            </a:r>
            <a: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4C688F"/>
                </a:solidFill>
                <a:latin typeface="Nunito Sans SemiBold" pitchFamily="2" charset="77"/>
              </a:rPr>
              <a:t>hinaus</a:t>
            </a:r>
            <a: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4C688F"/>
                </a:solidFill>
                <a:latin typeface="Nunito Sans SemiBold" pitchFamily="2" charset="77"/>
              </a:rPr>
              <a:t>eine</a:t>
            </a:r>
            <a: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  <a:t> Geld-</a:t>
            </a:r>
            <a:r>
              <a:rPr lang="en-GB" sz="600" b="1" dirty="0" err="1">
                <a:solidFill>
                  <a:srgbClr val="4C688F"/>
                </a:solidFill>
                <a:latin typeface="Nunito Sans SemiBold" pitchFamily="2" charset="77"/>
              </a:rPr>
              <a:t>Prämie</a:t>
            </a:r>
            <a: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  <a:t> für </a:t>
            </a:r>
            <a:r>
              <a:rPr lang="en-GB" sz="600" b="1" dirty="0" err="1">
                <a:solidFill>
                  <a:srgbClr val="4C688F"/>
                </a:solidFill>
                <a:latin typeface="Nunito Sans SemiBold" pitchFamily="2" charset="77"/>
              </a:rPr>
              <a:t>Ihr</a:t>
            </a:r>
            <a:r>
              <a:rPr lang="en-GB" sz="600" b="1" dirty="0">
                <a:solidFill>
                  <a:srgbClr val="4C688F"/>
                </a:solidFill>
                <a:latin typeface="Nunito Sans SemiBold" pitchFamily="2" charset="77"/>
              </a:rPr>
              <a:t> Engagement.  </a:t>
            </a:r>
            <a:endParaRPr lang="en-DE" sz="600" b="1" dirty="0">
              <a:solidFill>
                <a:srgbClr val="4C688F"/>
              </a:solidFill>
              <a:latin typeface="Nunito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00847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0" y="0"/>
            <a:ext cx="7380288" cy="3779838"/>
          </a:xfrm>
          <a:prstGeom prst="rect">
            <a:avLst/>
          </a:prstGeom>
          <a:solidFill>
            <a:srgbClr val="EEF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9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801AD5-2282-0F7C-3C94-99646E5E7E83}"/>
              </a:ext>
            </a:extLst>
          </p:cNvPr>
          <p:cNvGrpSpPr/>
          <p:nvPr/>
        </p:nvGrpSpPr>
        <p:grpSpPr>
          <a:xfrm>
            <a:off x="318111" y="438606"/>
            <a:ext cx="7062177" cy="1414803"/>
            <a:chOff x="-1" y="1098833"/>
            <a:chExt cx="6639025" cy="174648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C378F2-A155-1935-E4D9-25E17BC30B62}"/>
                </a:ext>
              </a:extLst>
            </p:cNvPr>
            <p:cNvSpPr/>
            <p:nvPr/>
          </p:nvSpPr>
          <p:spPr>
            <a:xfrm>
              <a:off x="112124" y="1190250"/>
              <a:ext cx="5198465" cy="1655063"/>
            </a:xfrm>
            <a:prstGeom prst="rect">
              <a:avLst/>
            </a:prstGeom>
            <a:solidFill>
              <a:srgbClr val="E4B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9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BA5D1-7E55-3299-9A16-150128392615}"/>
                </a:ext>
              </a:extLst>
            </p:cNvPr>
            <p:cNvSpPr/>
            <p:nvPr/>
          </p:nvSpPr>
          <p:spPr>
            <a:xfrm>
              <a:off x="-1" y="1098833"/>
              <a:ext cx="6639025" cy="1613502"/>
            </a:xfrm>
            <a:prstGeom prst="rect">
              <a:avLst/>
            </a:prstGeom>
            <a:solidFill>
              <a:srgbClr val="7169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90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1BF2C13-064F-9D4D-E0C6-2CA0FB3BBA98}"/>
              </a:ext>
            </a:extLst>
          </p:cNvPr>
          <p:cNvSpPr/>
          <p:nvPr/>
        </p:nvSpPr>
        <p:spPr>
          <a:xfrm>
            <a:off x="465026" y="1963371"/>
            <a:ext cx="3362576" cy="1006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627"/>
              </a:lnSpc>
            </a:pPr>
            <a:r>
              <a:rPr lang="en-GB" sz="1000" b="1" dirty="0">
                <a:solidFill>
                  <a:srgbClr val="71697A"/>
                </a:solidFill>
                <a:latin typeface="Work Sans SemiBold" pitchFamily="2" charset="77"/>
              </a:rPr>
              <a:t>Sie </a:t>
            </a:r>
            <a:r>
              <a:rPr lang="en-GB" sz="1000" b="1" dirty="0" err="1">
                <a:solidFill>
                  <a:srgbClr val="71697A"/>
                </a:solidFill>
                <a:latin typeface="Work Sans SemiBold" pitchFamily="2" charset="77"/>
              </a:rPr>
              <a:t>helfen</a:t>
            </a:r>
            <a:r>
              <a:rPr lang="en-GB" sz="1000" b="1" dirty="0">
                <a:solidFill>
                  <a:srgbClr val="71697A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71697A"/>
                </a:solidFill>
                <a:latin typeface="Work Sans SemiBold" pitchFamily="2" charset="77"/>
              </a:rPr>
              <a:t>Personen</a:t>
            </a:r>
            <a:r>
              <a:rPr lang="en-GB" sz="1000" b="1" dirty="0">
                <a:solidFill>
                  <a:srgbClr val="71697A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71697A"/>
                </a:solidFill>
                <a:latin typeface="Work Sans SemiBold" pitchFamily="2" charset="77"/>
              </a:rPr>
              <a:t>aus</a:t>
            </a:r>
            <a:r>
              <a:rPr lang="en-GB" sz="1000" b="1" dirty="0">
                <a:solidFill>
                  <a:srgbClr val="71697A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71697A"/>
                </a:solidFill>
                <a:latin typeface="Work Sans SemiBold" pitchFamily="2" charset="77"/>
              </a:rPr>
              <a:t>Ihrem</a:t>
            </a:r>
            <a:r>
              <a:rPr lang="en-GB" sz="1000" b="1" dirty="0">
                <a:solidFill>
                  <a:srgbClr val="71697A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71697A"/>
                </a:solidFill>
                <a:latin typeface="Work Sans SemiBold" pitchFamily="2" charset="77"/>
              </a:rPr>
              <a:t>Bekanntenkreis</a:t>
            </a:r>
            <a:r>
              <a:rPr lang="en-GB" sz="1000" b="1" dirty="0">
                <a:solidFill>
                  <a:srgbClr val="71697A"/>
                </a:solidFill>
                <a:latin typeface="Work Sans SemiBold" pitchFamily="2" charset="77"/>
              </a:rPr>
              <a:t>, </a:t>
            </a:r>
            <a:r>
              <a:rPr lang="en-GB" sz="1000" b="1" dirty="0" err="1">
                <a:solidFill>
                  <a:srgbClr val="71697A"/>
                </a:solidFill>
                <a:latin typeface="Work Sans SemiBold" pitchFamily="2" charset="77"/>
              </a:rPr>
              <a:t>einen</a:t>
            </a:r>
            <a:r>
              <a:rPr lang="en-GB" sz="1000" b="1" dirty="0">
                <a:solidFill>
                  <a:srgbClr val="71697A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71697A"/>
                </a:solidFill>
                <a:latin typeface="Work Sans SemiBold" pitchFamily="2" charset="77"/>
              </a:rPr>
              <a:t>spannenden</a:t>
            </a:r>
            <a:r>
              <a:rPr lang="en-GB" sz="1000" b="1" dirty="0">
                <a:solidFill>
                  <a:srgbClr val="71697A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71697A"/>
                </a:solidFill>
                <a:latin typeface="Work Sans SemiBold" pitchFamily="2" charset="77"/>
              </a:rPr>
              <a:t>neuen</a:t>
            </a:r>
            <a:r>
              <a:rPr lang="en-GB" sz="1000" b="1" dirty="0">
                <a:solidFill>
                  <a:srgbClr val="71697A"/>
                </a:solidFill>
                <a:latin typeface="Work Sans SemiBold" pitchFamily="2" charset="77"/>
              </a:rPr>
              <a:t> Job </a:t>
            </a:r>
            <a:r>
              <a:rPr lang="en-GB" sz="1000" b="1" dirty="0" err="1">
                <a:solidFill>
                  <a:srgbClr val="71697A"/>
                </a:solidFill>
                <a:latin typeface="Work Sans SemiBold" pitchFamily="2" charset="77"/>
              </a:rPr>
              <a:t>zu</a:t>
            </a:r>
            <a:r>
              <a:rPr lang="en-GB" sz="1000" b="1" dirty="0">
                <a:solidFill>
                  <a:srgbClr val="71697A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71697A"/>
                </a:solidFill>
                <a:latin typeface="Work Sans SemiBold" pitchFamily="2" charset="77"/>
              </a:rPr>
              <a:t>finden</a:t>
            </a:r>
            <a:r>
              <a:rPr lang="en-GB" sz="1000" b="1" dirty="0">
                <a:solidFill>
                  <a:srgbClr val="71697A"/>
                </a:solidFill>
                <a:latin typeface="Work Sans SemiBold" pitchFamily="2" charset="77"/>
              </a:rPr>
              <a:t> - </a:t>
            </a:r>
            <a:r>
              <a:rPr lang="en-GB" sz="1000" b="1" dirty="0" err="1">
                <a:solidFill>
                  <a:srgbClr val="71697A"/>
                </a:solidFill>
                <a:latin typeface="Work Sans SemiBold" pitchFamily="2" charset="77"/>
              </a:rPr>
              <a:t>wir</a:t>
            </a:r>
            <a:r>
              <a:rPr lang="en-GB" sz="1000" b="1" dirty="0">
                <a:solidFill>
                  <a:srgbClr val="71697A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71697A"/>
                </a:solidFill>
                <a:latin typeface="Work Sans SemiBold" pitchFamily="2" charset="77"/>
              </a:rPr>
              <a:t>gewinnen</a:t>
            </a:r>
            <a:r>
              <a:rPr lang="en-GB" sz="1000" b="1" dirty="0">
                <a:solidFill>
                  <a:srgbClr val="71697A"/>
                </a:solidFill>
                <a:latin typeface="Work Sans SemiBold" pitchFamily="2" charset="77"/>
              </a:rPr>
              <a:t> Dank </a:t>
            </a:r>
            <a:r>
              <a:rPr lang="en-GB" sz="1000" b="1" dirty="0" err="1">
                <a:solidFill>
                  <a:srgbClr val="71697A"/>
                </a:solidFill>
                <a:latin typeface="Work Sans SemiBold" pitchFamily="2" charset="77"/>
              </a:rPr>
              <a:t>Ihnen</a:t>
            </a:r>
            <a:r>
              <a:rPr lang="en-GB" sz="1000" b="1" dirty="0">
                <a:solidFill>
                  <a:srgbClr val="71697A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71697A"/>
                </a:solidFill>
                <a:latin typeface="Work Sans SemiBold" pitchFamily="2" charset="77"/>
              </a:rPr>
              <a:t>Mitarbeitende</a:t>
            </a:r>
            <a:r>
              <a:rPr lang="en-GB" sz="1000" b="1" dirty="0">
                <a:solidFill>
                  <a:srgbClr val="71697A"/>
                </a:solidFill>
                <a:latin typeface="Work Sans SemiBold" pitchFamily="2" charset="77"/>
              </a:rPr>
              <a:t>, die </a:t>
            </a:r>
            <a:r>
              <a:rPr lang="en-GB" sz="1000" b="1" dirty="0" err="1">
                <a:solidFill>
                  <a:srgbClr val="71697A"/>
                </a:solidFill>
                <a:latin typeface="Work Sans SemiBold" pitchFamily="2" charset="77"/>
              </a:rPr>
              <a:t>perfekt</a:t>
            </a:r>
            <a:r>
              <a:rPr lang="en-GB" sz="1000" b="1" dirty="0">
                <a:solidFill>
                  <a:srgbClr val="71697A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71697A"/>
                </a:solidFill>
                <a:latin typeface="Work Sans SemiBold" pitchFamily="2" charset="77"/>
              </a:rPr>
              <a:t>zu</a:t>
            </a:r>
            <a:r>
              <a:rPr lang="en-GB" sz="1000" b="1" dirty="0">
                <a:solidFill>
                  <a:srgbClr val="71697A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71697A"/>
                </a:solidFill>
                <a:latin typeface="Work Sans SemiBold" pitchFamily="2" charset="77"/>
              </a:rPr>
              <a:t>uns</a:t>
            </a:r>
            <a:r>
              <a:rPr lang="en-GB" sz="1000" b="1" dirty="0">
                <a:solidFill>
                  <a:srgbClr val="71697A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71697A"/>
                </a:solidFill>
                <a:latin typeface="Work Sans SemiBold" pitchFamily="2" charset="77"/>
              </a:rPr>
              <a:t>passen</a:t>
            </a:r>
            <a:r>
              <a:rPr lang="en-GB" sz="1000" b="1" dirty="0">
                <a:solidFill>
                  <a:srgbClr val="71697A"/>
                </a:solidFill>
                <a:latin typeface="Work Sans SemiBold" pitchFamily="2" charset="77"/>
              </a:rPr>
              <a:t>! Sie </a:t>
            </a:r>
            <a:r>
              <a:rPr lang="en-GB" sz="1000" b="1" dirty="0" err="1">
                <a:solidFill>
                  <a:srgbClr val="71697A"/>
                </a:solidFill>
                <a:latin typeface="Work Sans SemiBold" pitchFamily="2" charset="77"/>
              </a:rPr>
              <a:t>sammeln</a:t>
            </a:r>
            <a:r>
              <a:rPr lang="en-GB" sz="1000" b="1" dirty="0">
                <a:solidFill>
                  <a:srgbClr val="71697A"/>
                </a:solidFill>
                <a:latin typeface="Work Sans SemiBold" pitchFamily="2" charset="77"/>
              </a:rPr>
              <a:t> für </a:t>
            </a:r>
            <a:r>
              <a:rPr lang="en-GB" sz="1000" b="1" dirty="0" err="1">
                <a:solidFill>
                  <a:srgbClr val="71697A"/>
                </a:solidFill>
                <a:latin typeface="Work Sans SemiBold" pitchFamily="2" charset="77"/>
              </a:rPr>
              <a:t>jede</a:t>
            </a:r>
            <a:r>
              <a:rPr lang="en-GB" sz="1000" b="1" dirty="0">
                <a:solidFill>
                  <a:srgbClr val="71697A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71697A"/>
                </a:solidFill>
                <a:latin typeface="Work Sans SemiBold" pitchFamily="2" charset="77"/>
              </a:rPr>
              <a:t>Aktivität</a:t>
            </a:r>
            <a:r>
              <a:rPr lang="en-GB" sz="1000" b="1" dirty="0">
                <a:solidFill>
                  <a:srgbClr val="71697A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71697A"/>
                </a:solidFill>
                <a:latin typeface="Work Sans SemiBold" pitchFamily="2" charset="77"/>
              </a:rPr>
              <a:t>Punkte</a:t>
            </a:r>
            <a:r>
              <a:rPr lang="en-GB" sz="1000" b="1" dirty="0">
                <a:solidFill>
                  <a:srgbClr val="71697A"/>
                </a:solidFill>
                <a:latin typeface="Work Sans SemiBold" pitchFamily="2" charset="77"/>
              </a:rPr>
              <a:t>, die Sie in </a:t>
            </a:r>
            <a:r>
              <a:rPr lang="en-GB" sz="1000" b="1" dirty="0" err="1">
                <a:solidFill>
                  <a:srgbClr val="71697A"/>
                </a:solidFill>
                <a:latin typeface="Work Sans SemiBold" pitchFamily="2" charset="77"/>
              </a:rPr>
              <a:t>attraktive</a:t>
            </a:r>
            <a:r>
              <a:rPr lang="en-GB" sz="1000" b="1" dirty="0">
                <a:solidFill>
                  <a:srgbClr val="71697A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71697A"/>
                </a:solidFill>
                <a:latin typeface="Work Sans SemiBold" pitchFamily="2" charset="77"/>
              </a:rPr>
              <a:t>Prämien</a:t>
            </a:r>
            <a:r>
              <a:rPr lang="en-GB" sz="1000" b="1" dirty="0">
                <a:solidFill>
                  <a:srgbClr val="71697A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71697A"/>
                </a:solidFill>
                <a:latin typeface="Work Sans SemiBold" pitchFamily="2" charset="77"/>
              </a:rPr>
              <a:t>umwandeln</a:t>
            </a:r>
            <a:r>
              <a:rPr lang="en-GB" sz="1000" b="1" dirty="0">
                <a:solidFill>
                  <a:srgbClr val="71697A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71697A"/>
                </a:solidFill>
                <a:latin typeface="Work Sans SemiBold" pitchFamily="2" charset="77"/>
              </a:rPr>
              <a:t>können</a:t>
            </a:r>
            <a:r>
              <a:rPr lang="en-GB" sz="1000" b="1" dirty="0">
                <a:solidFill>
                  <a:srgbClr val="71697A"/>
                </a:solidFill>
                <a:latin typeface="Work Sans SemiBold" pitchFamily="2" charset="77"/>
              </a:rPr>
              <a:t>. </a:t>
            </a:r>
            <a:endParaRPr lang="en-DE" sz="1000" b="1" dirty="0">
              <a:solidFill>
                <a:srgbClr val="71697A"/>
              </a:solidFill>
              <a:latin typeface="Work Sans SemiBold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196D3E-46DF-9F0B-489D-DC59F6EBD209}"/>
              </a:ext>
            </a:extLst>
          </p:cNvPr>
          <p:cNvSpPr/>
          <p:nvPr/>
        </p:nvSpPr>
        <p:spPr>
          <a:xfrm>
            <a:off x="465026" y="729424"/>
            <a:ext cx="6182067" cy="216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27"/>
              </a:lnSpc>
            </a:pPr>
            <a:r>
              <a:rPr lang="en-GB" sz="1365" dirty="0" err="1">
                <a:solidFill>
                  <a:schemeClr val="bg1"/>
                </a:solidFill>
                <a:latin typeface="Work Sans Medium" pitchFamily="2" charset="77"/>
              </a:rPr>
              <a:t>Mitarbeitende</a:t>
            </a:r>
            <a:r>
              <a:rPr lang="en-GB" sz="1365" dirty="0">
                <a:solidFill>
                  <a:schemeClr val="bg1"/>
                </a:solidFill>
                <a:latin typeface="Work Sans Medium" pitchFamily="2" charset="77"/>
              </a:rPr>
              <a:t> </a:t>
            </a:r>
            <a:r>
              <a:rPr lang="en-GB" sz="1365" dirty="0" err="1">
                <a:solidFill>
                  <a:schemeClr val="bg1"/>
                </a:solidFill>
                <a:latin typeface="Work Sans Medium" pitchFamily="2" charset="77"/>
              </a:rPr>
              <a:t>werben</a:t>
            </a:r>
            <a:r>
              <a:rPr lang="en-GB" sz="1365" dirty="0">
                <a:solidFill>
                  <a:schemeClr val="bg1"/>
                </a:solidFill>
                <a:latin typeface="Work Sans Medium" pitchFamily="2" charset="77"/>
              </a:rPr>
              <a:t> </a:t>
            </a:r>
            <a:r>
              <a:rPr lang="en-GB" sz="1365" dirty="0" err="1">
                <a:solidFill>
                  <a:schemeClr val="bg1"/>
                </a:solidFill>
                <a:latin typeface="Work Sans Medium" pitchFamily="2" charset="77"/>
              </a:rPr>
              <a:t>Mitarbeitende</a:t>
            </a:r>
            <a:endParaRPr lang="en-GB" sz="1365" dirty="0">
              <a:solidFill>
                <a:schemeClr val="bg1"/>
              </a:solidFill>
              <a:latin typeface="Work Sans Medium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426B6-AC9F-DC20-DFA4-D5A80C6009CF}"/>
              </a:ext>
            </a:extLst>
          </p:cNvPr>
          <p:cNvSpPr/>
          <p:nvPr/>
        </p:nvSpPr>
        <p:spPr>
          <a:xfrm>
            <a:off x="465024" y="965731"/>
            <a:ext cx="564332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DE" sz="2800" b="1" dirty="0">
                <a:solidFill>
                  <a:schemeClr val="bg1"/>
                </a:solidFill>
                <a:latin typeface="Work Sans ExtraBold" pitchFamily="2" charset="77"/>
              </a:rPr>
              <a:t>WIN-WIN-WIN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FACD8F-CAA5-6F70-0E6F-AFC914024776}"/>
              </a:ext>
            </a:extLst>
          </p:cNvPr>
          <p:cNvSpPr/>
          <p:nvPr/>
        </p:nvSpPr>
        <p:spPr>
          <a:xfrm>
            <a:off x="465026" y="248208"/>
            <a:ext cx="1532323" cy="327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1680" b="1" dirty="0">
                <a:solidFill>
                  <a:srgbClr val="71697A"/>
                </a:solidFill>
                <a:latin typeface="Work Sans ExtraBold" pitchFamily="2" charset="77"/>
              </a:rPr>
              <a:t>LOGO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2F5896-2F09-1F99-A65B-C25422ECFD77}"/>
              </a:ext>
            </a:extLst>
          </p:cNvPr>
          <p:cNvGrpSpPr/>
          <p:nvPr/>
        </p:nvGrpSpPr>
        <p:grpSpPr>
          <a:xfrm>
            <a:off x="465024" y="3050414"/>
            <a:ext cx="1093518" cy="587460"/>
            <a:chOff x="6548338" y="2366507"/>
            <a:chExt cx="1093518" cy="58746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8E15843-0C62-3CA8-3D74-3BC6360B4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E74619B-585C-824D-6D5F-C0035ED93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03222" y="2580918"/>
              <a:ext cx="373039" cy="37303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23F9F8F-A53D-3CBF-D31F-55334E81D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68817" y="2580928"/>
              <a:ext cx="373039" cy="373039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7995725C-18C0-B327-449B-52AC843AEC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7834" y="248210"/>
            <a:ext cx="954869" cy="917423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5CDA3BD-874E-C396-E290-948A8FF64F62}"/>
              </a:ext>
            </a:extLst>
          </p:cNvPr>
          <p:cNvGrpSpPr/>
          <p:nvPr/>
        </p:nvGrpSpPr>
        <p:grpSpPr>
          <a:xfrm>
            <a:off x="3705103" y="229531"/>
            <a:ext cx="3355683" cy="3600450"/>
            <a:chOff x="3614613" y="139837"/>
            <a:chExt cx="3355683" cy="360045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0271D4E-2709-366B-D842-0B01FA9D4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14613" y="139837"/>
              <a:ext cx="3355683" cy="3600450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ECFBA45-DA4B-EA50-6D8E-1DD540D3066F}"/>
                </a:ext>
              </a:extLst>
            </p:cNvPr>
            <p:cNvSpPr/>
            <p:nvPr/>
          </p:nvSpPr>
          <p:spPr>
            <a:xfrm>
              <a:off x="4277947" y="2805414"/>
              <a:ext cx="106678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b="1" dirty="0" err="1">
                  <a:solidFill>
                    <a:srgbClr val="489BB7"/>
                  </a:solidFill>
                  <a:latin typeface="Nunito Sans SemiBold" pitchFamily="2" charset="77"/>
                </a:rPr>
                <a:t>Prämie</a:t>
              </a:r>
              <a:r>
                <a:rPr lang="en-GB" sz="1000" b="1" dirty="0">
                  <a:solidFill>
                    <a:srgbClr val="489BB7"/>
                  </a:solidFill>
                  <a:latin typeface="Nunito Sans SemiBold" pitchFamily="2" charset="77"/>
                </a:rPr>
                <a:t>: 1000 €</a:t>
              </a:r>
              <a:endParaRPr lang="en-DE" sz="1000" b="1" dirty="0">
                <a:solidFill>
                  <a:srgbClr val="489BB7"/>
                </a:solidFill>
                <a:latin typeface="Nunito Sans SemiBold" pitchFamily="2" charset="77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14A0C11-3628-2D4B-A536-7C849E5273A1}"/>
                </a:ext>
              </a:extLst>
            </p:cNvPr>
            <p:cNvSpPr/>
            <p:nvPr/>
          </p:nvSpPr>
          <p:spPr>
            <a:xfrm>
              <a:off x="5549410" y="323518"/>
              <a:ext cx="95486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b="1" dirty="0">
                  <a:solidFill>
                    <a:srgbClr val="489BB7"/>
                  </a:solidFill>
                  <a:latin typeface="Nunito Sans SemiBold" pitchFamily="2" charset="77"/>
                </a:rPr>
                <a:t>+ 5 </a:t>
              </a:r>
              <a:r>
                <a:rPr lang="en-GB" sz="1200" b="1" dirty="0" err="1">
                  <a:solidFill>
                    <a:srgbClr val="489BB7"/>
                  </a:solidFill>
                  <a:latin typeface="Nunito Sans SemiBold" pitchFamily="2" charset="77"/>
                </a:rPr>
                <a:t>Punkte</a:t>
              </a:r>
              <a:endParaRPr lang="en-DE" sz="1200" b="1" dirty="0">
                <a:solidFill>
                  <a:srgbClr val="489BB7"/>
                </a:solidFill>
                <a:latin typeface="Nunito Sans SemiBol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474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0" y="0"/>
            <a:ext cx="7380288" cy="3779838"/>
          </a:xfrm>
          <a:prstGeom prst="rect">
            <a:avLst/>
          </a:prstGeom>
          <a:solidFill>
            <a:srgbClr val="EEF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9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92010B-DD52-71A7-EED7-0D43C2398E96}"/>
              </a:ext>
            </a:extLst>
          </p:cNvPr>
          <p:cNvSpPr/>
          <p:nvPr/>
        </p:nvSpPr>
        <p:spPr>
          <a:xfrm>
            <a:off x="350722" y="802300"/>
            <a:ext cx="4071137" cy="24756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70"/>
              </a:lnSpc>
            </a:pPr>
            <a:r>
              <a:rPr lang="en-GB" sz="800" b="1" dirty="0">
                <a:solidFill>
                  <a:srgbClr val="71697A"/>
                </a:solidFill>
                <a:latin typeface="Nunito Sans" pitchFamily="2" charset="77"/>
              </a:rPr>
              <a:t>1. Bei </a:t>
            </a:r>
            <a:r>
              <a:rPr lang="en-GB" sz="800" b="1" dirty="0" err="1">
                <a:solidFill>
                  <a:srgbClr val="71697A"/>
                </a:solidFill>
                <a:latin typeface="Nunito Sans" pitchFamily="2" charset="77"/>
              </a:rPr>
              <a:t>Talentry</a:t>
            </a:r>
            <a:r>
              <a:rPr lang="en-GB" sz="800" b="1" dirty="0">
                <a:solidFill>
                  <a:srgbClr val="71697A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71697A"/>
                </a:solidFill>
                <a:latin typeface="Nunito Sans" pitchFamily="2" charset="77"/>
              </a:rPr>
              <a:t>registrieren</a:t>
            </a:r>
            <a:b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</a:b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Talentry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kann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sowohl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per App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als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auch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via Browser auf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Ihrem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Computer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genutzt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werden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.</a:t>
            </a:r>
            <a:b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</a:br>
            <a:r>
              <a:rPr lang="en-GB" sz="800" b="1" dirty="0">
                <a:solidFill>
                  <a:srgbClr val="71697A"/>
                </a:solidFill>
                <a:latin typeface="Nunito Sans" pitchFamily="2" charset="77"/>
              </a:rPr>
              <a:t>2. </a:t>
            </a:r>
            <a:r>
              <a:rPr lang="en-GB" sz="800" b="1" dirty="0" err="1">
                <a:solidFill>
                  <a:srgbClr val="71697A"/>
                </a:solidFill>
                <a:latin typeface="Nunito Sans" pitchFamily="2" charset="77"/>
              </a:rPr>
              <a:t>Offene</a:t>
            </a:r>
            <a:r>
              <a:rPr lang="en-GB" sz="800" b="1" dirty="0">
                <a:solidFill>
                  <a:srgbClr val="71697A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71697A"/>
                </a:solidFill>
                <a:latin typeface="Nunito Sans" pitchFamily="2" charset="77"/>
              </a:rPr>
              <a:t>Stellenangebote</a:t>
            </a:r>
            <a:r>
              <a:rPr lang="en-GB" sz="800" b="1" dirty="0">
                <a:solidFill>
                  <a:srgbClr val="71697A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71697A"/>
                </a:solidFill>
                <a:latin typeface="Nunito Sans" pitchFamily="2" charset="77"/>
              </a:rPr>
              <a:t>durchstöbern</a:t>
            </a:r>
            <a:r>
              <a:rPr lang="en-GB" sz="800" b="1" dirty="0">
                <a:solidFill>
                  <a:srgbClr val="71697A"/>
                </a:solidFill>
                <a:latin typeface="Nunito Sans" pitchFamily="2" charset="77"/>
              </a:rPr>
              <a:t> </a:t>
            </a:r>
            <a:b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</a:b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Eine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Übersicht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finden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bequem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in der App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oder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Ihrem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Account.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Regelmäßige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Updates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erhalten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Sie z. B.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über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Newsletter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oder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Push-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Nachrichten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. </a:t>
            </a:r>
            <a:b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</a:br>
            <a:r>
              <a:rPr lang="en-GB" sz="800" b="1" dirty="0">
                <a:solidFill>
                  <a:srgbClr val="71697A"/>
                </a:solidFill>
                <a:latin typeface="Nunito Sans" pitchFamily="2" charset="77"/>
              </a:rPr>
              <a:t>3. Jobs </a:t>
            </a:r>
            <a:r>
              <a:rPr lang="en-GB" sz="800" b="1" dirty="0" err="1">
                <a:solidFill>
                  <a:srgbClr val="71697A"/>
                </a:solidFill>
                <a:latin typeface="Nunito Sans" pitchFamily="2" charset="77"/>
              </a:rPr>
              <a:t>mit</a:t>
            </a:r>
            <a:r>
              <a:rPr lang="en-GB" sz="800" b="1" dirty="0">
                <a:solidFill>
                  <a:srgbClr val="71697A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71697A"/>
                </a:solidFill>
                <a:latin typeface="Nunito Sans" pitchFamily="2" charset="77"/>
              </a:rPr>
              <a:t>wenigen</a:t>
            </a:r>
            <a:r>
              <a:rPr lang="en-GB" sz="800" b="1" dirty="0">
                <a:solidFill>
                  <a:srgbClr val="71697A"/>
                </a:solidFill>
                <a:latin typeface="Nunito Sans" pitchFamily="2" charset="77"/>
              </a:rPr>
              <a:t> Klicks </a:t>
            </a:r>
            <a:r>
              <a:rPr lang="en-GB" sz="800" b="1" dirty="0" err="1">
                <a:solidFill>
                  <a:srgbClr val="71697A"/>
                </a:solidFill>
                <a:latin typeface="Nunito Sans" pitchFamily="2" charset="77"/>
              </a:rPr>
              <a:t>empfehlen</a:t>
            </a:r>
            <a:r>
              <a:rPr lang="en-GB" sz="800" b="1" dirty="0">
                <a:solidFill>
                  <a:srgbClr val="71697A"/>
                </a:solidFill>
                <a:latin typeface="Nunito Sans" pitchFamily="2" charset="77"/>
              </a:rPr>
              <a:t> </a:t>
            </a:r>
            <a:b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</a:b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Ob WhatsApp, LinkedIn, Xing, Twitter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oder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Facebook –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einfach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offene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Stellen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via Link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mit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persönlichen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Kontakten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oder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auf Social Media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Plattformen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teilen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! </a:t>
            </a:r>
            <a:b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</a:br>
            <a:r>
              <a:rPr lang="en-GB" sz="800" b="1" dirty="0">
                <a:solidFill>
                  <a:srgbClr val="71697A"/>
                </a:solidFill>
                <a:latin typeface="Nunito Sans" pitchFamily="2" charset="77"/>
              </a:rPr>
              <a:t>4. </a:t>
            </a:r>
            <a:r>
              <a:rPr lang="en-GB" sz="800" b="1" dirty="0" err="1">
                <a:solidFill>
                  <a:srgbClr val="71697A"/>
                </a:solidFill>
                <a:latin typeface="Nunito Sans" pitchFamily="2" charset="77"/>
              </a:rPr>
              <a:t>Punkte</a:t>
            </a:r>
            <a:r>
              <a:rPr lang="en-GB" sz="800" b="1" dirty="0">
                <a:solidFill>
                  <a:srgbClr val="71697A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71697A"/>
                </a:solidFill>
                <a:latin typeface="Nunito Sans" pitchFamily="2" charset="77"/>
              </a:rPr>
              <a:t>sammeln</a:t>
            </a:r>
            <a:r>
              <a:rPr lang="en-GB" sz="800" b="1" dirty="0">
                <a:solidFill>
                  <a:srgbClr val="71697A"/>
                </a:solidFill>
                <a:latin typeface="Nunito Sans" pitchFamily="2" charset="77"/>
              </a:rPr>
              <a:t> &amp; in </a:t>
            </a:r>
            <a:r>
              <a:rPr lang="en-GB" sz="800" b="1" dirty="0" err="1">
                <a:solidFill>
                  <a:srgbClr val="71697A"/>
                </a:solidFill>
                <a:latin typeface="Nunito Sans" pitchFamily="2" charset="77"/>
              </a:rPr>
              <a:t>Prämien</a:t>
            </a:r>
            <a:r>
              <a:rPr lang="en-GB" sz="800" b="1" dirty="0">
                <a:solidFill>
                  <a:srgbClr val="71697A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71697A"/>
                </a:solidFill>
                <a:latin typeface="Nunito Sans" pitchFamily="2" charset="77"/>
              </a:rPr>
              <a:t>umwandeln</a:t>
            </a:r>
            <a:r>
              <a:rPr lang="en-GB" sz="800" b="1" dirty="0">
                <a:solidFill>
                  <a:srgbClr val="71697A"/>
                </a:solidFill>
                <a:latin typeface="Nunito Sans" pitchFamily="2" charset="77"/>
              </a:rPr>
              <a:t> </a:t>
            </a:r>
            <a:b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</a:b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Jedes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Teilen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und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jeder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Klick auf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Ihren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Link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wird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mit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Punkten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belohnt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.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Unter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„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Meine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Erfolge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“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sehen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Ihren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Punktestand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. Sie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haben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genügend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Punkte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für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Ihre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Wunschprämie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?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Einfach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eintauschen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! </a:t>
            </a:r>
            <a:b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</a:br>
            <a:r>
              <a:rPr lang="en-GB" sz="800" b="1" dirty="0">
                <a:solidFill>
                  <a:srgbClr val="71697A"/>
                </a:solidFill>
                <a:latin typeface="Nunito Sans" pitchFamily="2" charset="77"/>
              </a:rPr>
              <a:t>5. Neue </a:t>
            </a:r>
            <a:r>
              <a:rPr lang="en-GB" sz="800" b="1" dirty="0" err="1">
                <a:solidFill>
                  <a:srgbClr val="71697A"/>
                </a:solidFill>
                <a:latin typeface="Nunito Sans" pitchFamily="2" charset="77"/>
              </a:rPr>
              <a:t>Kolleg:innen</a:t>
            </a:r>
            <a:r>
              <a:rPr lang="en-GB" sz="800" b="1" dirty="0">
                <a:solidFill>
                  <a:srgbClr val="71697A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71697A"/>
                </a:solidFill>
                <a:latin typeface="Nunito Sans" pitchFamily="2" charset="77"/>
              </a:rPr>
              <a:t>willkommen</a:t>
            </a:r>
            <a:r>
              <a:rPr lang="en-GB" sz="800" b="1" dirty="0">
                <a:solidFill>
                  <a:srgbClr val="71697A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71697A"/>
                </a:solidFill>
                <a:latin typeface="Nunito Sans" pitchFamily="2" charset="77"/>
              </a:rPr>
              <a:t>heißen</a:t>
            </a:r>
            <a:r>
              <a:rPr lang="en-GB" sz="800" b="1" dirty="0">
                <a:solidFill>
                  <a:srgbClr val="71697A"/>
                </a:solidFill>
                <a:latin typeface="Nunito Sans" pitchFamily="2" charset="77"/>
              </a:rPr>
              <a:t> &amp; auf die Geld-</a:t>
            </a:r>
            <a:r>
              <a:rPr lang="en-GB" sz="800" b="1" dirty="0" err="1">
                <a:solidFill>
                  <a:srgbClr val="71697A"/>
                </a:solidFill>
                <a:latin typeface="Nunito Sans" pitchFamily="2" charset="77"/>
              </a:rPr>
              <a:t>Prämie</a:t>
            </a:r>
            <a:r>
              <a:rPr lang="en-GB" sz="800" b="1" dirty="0">
                <a:solidFill>
                  <a:srgbClr val="71697A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71697A"/>
                </a:solidFill>
                <a:latin typeface="Nunito Sans" pitchFamily="2" charset="77"/>
              </a:rPr>
              <a:t>freuen</a:t>
            </a:r>
            <a:b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</a:b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Wird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einer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Ihrer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Kontakte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eingestellt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,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erhalten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darüber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hinaus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eine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Geld-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Prämie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für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Ihr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Engagement.  </a:t>
            </a:r>
            <a:endParaRPr lang="en-DE" sz="600" b="1" dirty="0">
              <a:solidFill>
                <a:srgbClr val="71697A"/>
              </a:solidFill>
              <a:latin typeface="Nunito Sans SemiBold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64ECF6-23BB-527C-6C37-3922D49C38AC}"/>
              </a:ext>
            </a:extLst>
          </p:cNvPr>
          <p:cNvSpPr txBox="1"/>
          <p:nvPr/>
        </p:nvSpPr>
        <p:spPr>
          <a:xfrm>
            <a:off x="-8998599" y="-1434973"/>
            <a:ext cx="239168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890" dirty="0"/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8CC189-FFE7-4147-DB29-9083DDF30DC8}"/>
              </a:ext>
            </a:extLst>
          </p:cNvPr>
          <p:cNvGrpSpPr/>
          <p:nvPr/>
        </p:nvGrpSpPr>
        <p:grpSpPr>
          <a:xfrm>
            <a:off x="4537360" y="1278094"/>
            <a:ext cx="2842928" cy="2247821"/>
            <a:chOff x="3869957" y="1188398"/>
            <a:chExt cx="3438809" cy="22478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85CB919-D5B7-3705-B815-44ADAB45FF67}"/>
                </a:ext>
              </a:extLst>
            </p:cNvPr>
            <p:cNvSpPr/>
            <p:nvPr/>
          </p:nvSpPr>
          <p:spPr>
            <a:xfrm>
              <a:off x="3869957" y="1188398"/>
              <a:ext cx="3438809" cy="2153639"/>
            </a:xfrm>
            <a:prstGeom prst="rect">
              <a:avLst/>
            </a:prstGeom>
            <a:solidFill>
              <a:srgbClr val="E4B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rtlCol="0" anchor="ctr"/>
            <a:lstStyle/>
            <a:p>
              <a:endParaRPr lang="en-DE" sz="1600" b="1" dirty="0">
                <a:solidFill>
                  <a:srgbClr val="044085"/>
                </a:solidFill>
                <a:latin typeface="Work Sans" pitchFamily="2" charset="77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4F41155-BD0D-288B-7AAF-CA197358911A}"/>
                </a:ext>
              </a:extLst>
            </p:cNvPr>
            <p:cNvSpPr/>
            <p:nvPr/>
          </p:nvSpPr>
          <p:spPr>
            <a:xfrm>
              <a:off x="3965607" y="1282580"/>
              <a:ext cx="3343159" cy="2153639"/>
            </a:xfrm>
            <a:prstGeom prst="rect">
              <a:avLst/>
            </a:prstGeom>
            <a:solidFill>
              <a:srgbClr val="7169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rtlCol="0" anchor="ctr"/>
            <a:lstStyle/>
            <a:p>
              <a:endParaRPr lang="en-DE" sz="1600" b="1" dirty="0">
                <a:solidFill>
                  <a:srgbClr val="044085"/>
                </a:solidFill>
                <a:latin typeface="Work Sans" pitchFamily="2" charset="77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23C3FA1A-C80D-C9C2-F953-DAACBB345019}"/>
              </a:ext>
            </a:extLst>
          </p:cNvPr>
          <p:cNvSpPr/>
          <p:nvPr/>
        </p:nvSpPr>
        <p:spPr>
          <a:xfrm>
            <a:off x="0" y="311836"/>
            <a:ext cx="2496711" cy="390196"/>
          </a:xfrm>
          <a:prstGeom prst="rect">
            <a:avLst/>
          </a:prstGeom>
          <a:solidFill>
            <a:srgbClr val="E4B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tlCol="0" anchor="ctr"/>
          <a:lstStyle/>
          <a:p>
            <a:endParaRPr lang="en-DE" sz="1600" b="1" dirty="0">
              <a:solidFill>
                <a:srgbClr val="044085"/>
              </a:solidFill>
              <a:latin typeface="Work Sans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8916DE-157E-884F-B7B4-63B51DC3165A}"/>
              </a:ext>
            </a:extLst>
          </p:cNvPr>
          <p:cNvSpPr/>
          <p:nvPr/>
        </p:nvSpPr>
        <p:spPr>
          <a:xfrm>
            <a:off x="4816438" y="1592646"/>
            <a:ext cx="2284450" cy="3460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27"/>
              </a:lnSpc>
            </a:pPr>
            <a:r>
              <a:rPr lang="en-GB" sz="1000" dirty="0">
                <a:solidFill>
                  <a:schemeClr val="bg1"/>
                </a:solidFill>
                <a:latin typeface="Work Sans Medium" pitchFamily="2" charset="77"/>
              </a:rPr>
              <a:t>Sie </a:t>
            </a:r>
            <a:r>
              <a:rPr lang="en-GB" sz="1000" dirty="0" err="1">
                <a:solidFill>
                  <a:schemeClr val="bg1"/>
                </a:solidFill>
                <a:latin typeface="Work Sans Medium" pitchFamily="2" charset="77"/>
              </a:rPr>
              <a:t>sind</a:t>
            </a:r>
            <a:r>
              <a:rPr lang="en-GB" sz="1000" dirty="0">
                <a:solidFill>
                  <a:schemeClr val="bg1"/>
                </a:solidFill>
                <a:latin typeface="Work Sans Medium" pitchFamily="2" charset="77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Work Sans Medium" pitchFamily="2" charset="77"/>
              </a:rPr>
              <a:t>unsere</a:t>
            </a:r>
            <a:r>
              <a:rPr lang="en-GB" sz="1000" dirty="0">
                <a:solidFill>
                  <a:schemeClr val="bg1"/>
                </a:solidFill>
                <a:latin typeface="Work Sans Medium" pitchFamily="2" charset="77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Work Sans Medium" pitchFamily="2" charset="77"/>
              </a:rPr>
              <a:t>besten</a:t>
            </a:r>
            <a:r>
              <a:rPr lang="en-GB" sz="1000" dirty="0">
                <a:solidFill>
                  <a:schemeClr val="bg1"/>
                </a:solidFill>
                <a:latin typeface="Work Sans Medium" pitchFamily="2" charset="77"/>
              </a:rPr>
              <a:t> und </a:t>
            </a:r>
            <a:r>
              <a:rPr lang="en-GB" sz="1000" dirty="0" err="1">
                <a:solidFill>
                  <a:schemeClr val="bg1"/>
                </a:solidFill>
                <a:latin typeface="Work Sans Medium" pitchFamily="2" charset="77"/>
              </a:rPr>
              <a:t>glaubwürdigsten</a:t>
            </a:r>
            <a:r>
              <a:rPr lang="en-GB" sz="1000" dirty="0">
                <a:solidFill>
                  <a:schemeClr val="bg1"/>
                </a:solidFill>
                <a:latin typeface="Work Sans Medium" pitchFamily="2" charset="77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Work Sans Medium" pitchFamily="2" charset="77"/>
              </a:rPr>
              <a:t>Botschafter:innen</a:t>
            </a:r>
            <a:r>
              <a:rPr lang="en-GB" sz="1000" dirty="0">
                <a:solidFill>
                  <a:schemeClr val="bg1"/>
                </a:solidFill>
                <a:latin typeface="Work Sans Medium" pitchFamily="2" charset="77"/>
              </a:rPr>
              <a:t>!</a:t>
            </a:r>
            <a:endParaRPr lang="en-DE" sz="1000" dirty="0">
              <a:solidFill>
                <a:schemeClr val="bg1"/>
              </a:solidFill>
              <a:latin typeface="Work Sans Medium" pitchFamily="2" charset="77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A024C4-90F7-FD33-5A89-41346A056D9C}"/>
              </a:ext>
            </a:extLst>
          </p:cNvPr>
          <p:cNvSpPr/>
          <p:nvPr/>
        </p:nvSpPr>
        <p:spPr>
          <a:xfrm>
            <a:off x="4816440" y="2059180"/>
            <a:ext cx="2213131" cy="5039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970"/>
              </a:lnSpc>
            </a:pP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Helfen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uns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,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offene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Positionen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mit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Top-Kandidat:innen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aus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Ihrem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Netzwerk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zu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besetzen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. Am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besten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legen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gleich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los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!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Registrieren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sich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unter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 </a:t>
            </a:r>
            <a:r>
              <a:rPr lang="en-GB" sz="600" b="1" u="sng" dirty="0" err="1">
                <a:solidFill>
                  <a:schemeClr val="bg1"/>
                </a:solidFill>
                <a:latin typeface="Nunito Sans SemiBold" pitchFamily="2" charset="77"/>
              </a:rPr>
              <a:t>musterfirma.talentry.com</a:t>
            </a:r>
            <a:r>
              <a:rPr lang="en-GB" sz="600" b="1" u="sng" dirty="0">
                <a:solidFill>
                  <a:schemeClr val="bg1"/>
                </a:solidFill>
                <a:latin typeface="Nunito Sans SemiBold" pitchFamily="2" charset="77"/>
              </a:rPr>
              <a:t> 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-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oder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holen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sich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die App:</a:t>
            </a:r>
            <a:endParaRPr lang="en-DE" sz="600" b="1" dirty="0">
              <a:solidFill>
                <a:schemeClr val="bg1"/>
              </a:solidFill>
              <a:latin typeface="Nunito Sans SemiBold" pitchFamily="2" charset="77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E7E3B8-CD14-47C3-3167-2742B62E5212}"/>
              </a:ext>
            </a:extLst>
          </p:cNvPr>
          <p:cNvGrpSpPr/>
          <p:nvPr/>
        </p:nvGrpSpPr>
        <p:grpSpPr>
          <a:xfrm>
            <a:off x="5979745" y="2904515"/>
            <a:ext cx="1113967" cy="587460"/>
            <a:chOff x="5889255" y="2366507"/>
            <a:chExt cx="1113967" cy="58746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DC69D7A-905E-E8FB-8CE8-C4B7B1D59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F8A9A4F-D99B-711F-227D-0F2B2D45C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89255" y="2580918"/>
              <a:ext cx="373039" cy="37303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A6A120E-B360-2483-4E1D-D160C5E67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54850" y="2580928"/>
              <a:ext cx="373039" cy="373039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AB2EF2E-40C0-13BB-A7D5-9FFF2C3C35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7834" y="248210"/>
            <a:ext cx="954869" cy="917423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398E98F-22D8-CF8C-E5BA-0CBA7F2EAEC0}"/>
              </a:ext>
            </a:extLst>
          </p:cNvPr>
          <p:cNvSpPr/>
          <p:nvPr/>
        </p:nvSpPr>
        <p:spPr>
          <a:xfrm>
            <a:off x="5339495" y="265991"/>
            <a:ext cx="1532323" cy="327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1680" b="1" dirty="0">
                <a:solidFill>
                  <a:srgbClr val="71697A"/>
                </a:solidFill>
                <a:latin typeface="Work Sans ExtraBold" pitchFamily="2" charset="77"/>
              </a:rPr>
              <a:t>LOGO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707ABC-01F6-460B-3502-1F9027CE0E6B}"/>
              </a:ext>
            </a:extLst>
          </p:cNvPr>
          <p:cNvSpPr/>
          <p:nvPr/>
        </p:nvSpPr>
        <p:spPr>
          <a:xfrm>
            <a:off x="1" y="232516"/>
            <a:ext cx="2422720" cy="390196"/>
          </a:xfrm>
          <a:prstGeom prst="rect">
            <a:avLst/>
          </a:prstGeom>
          <a:solidFill>
            <a:srgbClr val="716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DE" sz="1600" b="1" dirty="0">
                <a:solidFill>
                  <a:schemeClr val="bg1"/>
                </a:solidFill>
                <a:latin typeface="Work Sans" pitchFamily="2" charset="77"/>
              </a:rPr>
              <a:t>SO GEHT’S!</a:t>
            </a:r>
          </a:p>
        </p:txBody>
      </p:sp>
    </p:spTree>
    <p:extLst>
      <p:ext uri="{BB962C8B-B14F-4D97-AF65-F5344CB8AC3E}">
        <p14:creationId xmlns:p14="http://schemas.microsoft.com/office/powerpoint/2010/main" val="274477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0" y="0"/>
            <a:ext cx="7380288" cy="3779838"/>
          </a:xfrm>
          <a:prstGeom prst="rect">
            <a:avLst/>
          </a:prstGeom>
          <a:solidFill>
            <a:srgbClr val="F8E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9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801AD5-2282-0F7C-3C94-99646E5E7E83}"/>
              </a:ext>
            </a:extLst>
          </p:cNvPr>
          <p:cNvGrpSpPr/>
          <p:nvPr/>
        </p:nvGrpSpPr>
        <p:grpSpPr>
          <a:xfrm>
            <a:off x="318111" y="438606"/>
            <a:ext cx="7062177" cy="1414803"/>
            <a:chOff x="-1" y="1098833"/>
            <a:chExt cx="6639025" cy="174648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C378F2-A155-1935-E4D9-25E17BC30B62}"/>
                </a:ext>
              </a:extLst>
            </p:cNvPr>
            <p:cNvSpPr/>
            <p:nvPr/>
          </p:nvSpPr>
          <p:spPr>
            <a:xfrm>
              <a:off x="112124" y="1190250"/>
              <a:ext cx="5198465" cy="1655063"/>
            </a:xfrm>
            <a:prstGeom prst="rect">
              <a:avLst/>
            </a:prstGeom>
            <a:solidFill>
              <a:srgbClr val="FFB5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9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BA5D1-7E55-3299-9A16-150128392615}"/>
                </a:ext>
              </a:extLst>
            </p:cNvPr>
            <p:cNvSpPr/>
            <p:nvPr/>
          </p:nvSpPr>
          <p:spPr>
            <a:xfrm>
              <a:off x="-1" y="1098833"/>
              <a:ext cx="6639025" cy="1613502"/>
            </a:xfrm>
            <a:prstGeom prst="rect">
              <a:avLst/>
            </a:prstGeom>
            <a:solidFill>
              <a:srgbClr val="FEC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90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1BF2C13-064F-9D4D-E0C6-2CA0FB3BBA98}"/>
              </a:ext>
            </a:extLst>
          </p:cNvPr>
          <p:cNvSpPr/>
          <p:nvPr/>
        </p:nvSpPr>
        <p:spPr>
          <a:xfrm>
            <a:off x="465026" y="1963371"/>
            <a:ext cx="3362576" cy="1006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627"/>
              </a:lnSpc>
            </a:pPr>
            <a:r>
              <a:rPr lang="en-GB" sz="1000" b="1" dirty="0">
                <a:solidFill>
                  <a:srgbClr val="82373D"/>
                </a:solidFill>
                <a:latin typeface="Work Sans SemiBold" pitchFamily="2" charset="77"/>
              </a:rPr>
              <a:t>Sie </a:t>
            </a:r>
            <a:r>
              <a:rPr lang="en-GB" sz="1000" b="1" dirty="0" err="1">
                <a:solidFill>
                  <a:srgbClr val="82373D"/>
                </a:solidFill>
                <a:latin typeface="Work Sans SemiBold" pitchFamily="2" charset="77"/>
              </a:rPr>
              <a:t>helfen</a:t>
            </a:r>
            <a:r>
              <a:rPr lang="en-GB" sz="1000" b="1" dirty="0">
                <a:solidFill>
                  <a:srgbClr val="82373D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82373D"/>
                </a:solidFill>
                <a:latin typeface="Work Sans SemiBold" pitchFamily="2" charset="77"/>
              </a:rPr>
              <a:t>Personen</a:t>
            </a:r>
            <a:r>
              <a:rPr lang="en-GB" sz="1000" b="1" dirty="0">
                <a:solidFill>
                  <a:srgbClr val="82373D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82373D"/>
                </a:solidFill>
                <a:latin typeface="Work Sans SemiBold" pitchFamily="2" charset="77"/>
              </a:rPr>
              <a:t>aus</a:t>
            </a:r>
            <a:r>
              <a:rPr lang="en-GB" sz="1000" b="1" dirty="0">
                <a:solidFill>
                  <a:srgbClr val="82373D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82373D"/>
                </a:solidFill>
                <a:latin typeface="Work Sans SemiBold" pitchFamily="2" charset="77"/>
              </a:rPr>
              <a:t>Ihrem</a:t>
            </a:r>
            <a:r>
              <a:rPr lang="en-GB" sz="1000" b="1" dirty="0">
                <a:solidFill>
                  <a:srgbClr val="82373D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82373D"/>
                </a:solidFill>
                <a:latin typeface="Work Sans SemiBold" pitchFamily="2" charset="77"/>
              </a:rPr>
              <a:t>Bekanntenkreis</a:t>
            </a:r>
            <a:r>
              <a:rPr lang="en-GB" sz="1000" b="1" dirty="0">
                <a:solidFill>
                  <a:srgbClr val="82373D"/>
                </a:solidFill>
                <a:latin typeface="Work Sans SemiBold" pitchFamily="2" charset="77"/>
              </a:rPr>
              <a:t>, </a:t>
            </a:r>
            <a:r>
              <a:rPr lang="en-GB" sz="1000" b="1" dirty="0" err="1">
                <a:solidFill>
                  <a:srgbClr val="82373D"/>
                </a:solidFill>
                <a:latin typeface="Work Sans SemiBold" pitchFamily="2" charset="77"/>
              </a:rPr>
              <a:t>einen</a:t>
            </a:r>
            <a:r>
              <a:rPr lang="en-GB" sz="1000" b="1" dirty="0">
                <a:solidFill>
                  <a:srgbClr val="82373D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82373D"/>
                </a:solidFill>
                <a:latin typeface="Work Sans SemiBold" pitchFamily="2" charset="77"/>
              </a:rPr>
              <a:t>spannenden</a:t>
            </a:r>
            <a:r>
              <a:rPr lang="en-GB" sz="1000" b="1" dirty="0">
                <a:solidFill>
                  <a:srgbClr val="82373D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82373D"/>
                </a:solidFill>
                <a:latin typeface="Work Sans SemiBold" pitchFamily="2" charset="77"/>
              </a:rPr>
              <a:t>neuen</a:t>
            </a:r>
            <a:r>
              <a:rPr lang="en-GB" sz="1000" b="1" dirty="0">
                <a:solidFill>
                  <a:srgbClr val="82373D"/>
                </a:solidFill>
                <a:latin typeface="Work Sans SemiBold" pitchFamily="2" charset="77"/>
              </a:rPr>
              <a:t> Job </a:t>
            </a:r>
            <a:r>
              <a:rPr lang="en-GB" sz="1000" b="1" dirty="0" err="1">
                <a:solidFill>
                  <a:srgbClr val="82373D"/>
                </a:solidFill>
                <a:latin typeface="Work Sans SemiBold" pitchFamily="2" charset="77"/>
              </a:rPr>
              <a:t>zu</a:t>
            </a:r>
            <a:r>
              <a:rPr lang="en-GB" sz="1000" b="1" dirty="0">
                <a:solidFill>
                  <a:srgbClr val="82373D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82373D"/>
                </a:solidFill>
                <a:latin typeface="Work Sans SemiBold" pitchFamily="2" charset="77"/>
              </a:rPr>
              <a:t>finden</a:t>
            </a:r>
            <a:r>
              <a:rPr lang="en-GB" sz="1000" b="1" dirty="0">
                <a:solidFill>
                  <a:srgbClr val="82373D"/>
                </a:solidFill>
                <a:latin typeface="Work Sans SemiBold" pitchFamily="2" charset="77"/>
              </a:rPr>
              <a:t> - </a:t>
            </a:r>
            <a:r>
              <a:rPr lang="en-GB" sz="1000" b="1" dirty="0" err="1">
                <a:solidFill>
                  <a:srgbClr val="82373D"/>
                </a:solidFill>
                <a:latin typeface="Work Sans SemiBold" pitchFamily="2" charset="77"/>
              </a:rPr>
              <a:t>wir</a:t>
            </a:r>
            <a:r>
              <a:rPr lang="en-GB" sz="1000" b="1" dirty="0">
                <a:solidFill>
                  <a:srgbClr val="82373D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82373D"/>
                </a:solidFill>
                <a:latin typeface="Work Sans SemiBold" pitchFamily="2" charset="77"/>
              </a:rPr>
              <a:t>gewinnen</a:t>
            </a:r>
            <a:r>
              <a:rPr lang="en-GB" sz="1000" b="1" dirty="0">
                <a:solidFill>
                  <a:srgbClr val="82373D"/>
                </a:solidFill>
                <a:latin typeface="Work Sans SemiBold" pitchFamily="2" charset="77"/>
              </a:rPr>
              <a:t> Dank </a:t>
            </a:r>
            <a:r>
              <a:rPr lang="en-GB" sz="1000" b="1" dirty="0" err="1">
                <a:solidFill>
                  <a:srgbClr val="82373D"/>
                </a:solidFill>
                <a:latin typeface="Work Sans SemiBold" pitchFamily="2" charset="77"/>
              </a:rPr>
              <a:t>Ihnen</a:t>
            </a:r>
            <a:r>
              <a:rPr lang="en-GB" sz="1000" b="1" dirty="0">
                <a:solidFill>
                  <a:srgbClr val="82373D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82373D"/>
                </a:solidFill>
                <a:latin typeface="Work Sans SemiBold" pitchFamily="2" charset="77"/>
              </a:rPr>
              <a:t>Mitarbeitende</a:t>
            </a:r>
            <a:r>
              <a:rPr lang="en-GB" sz="1000" b="1" dirty="0">
                <a:solidFill>
                  <a:srgbClr val="82373D"/>
                </a:solidFill>
                <a:latin typeface="Work Sans SemiBold" pitchFamily="2" charset="77"/>
              </a:rPr>
              <a:t>, die </a:t>
            </a:r>
            <a:r>
              <a:rPr lang="en-GB" sz="1000" b="1" dirty="0" err="1">
                <a:solidFill>
                  <a:srgbClr val="82373D"/>
                </a:solidFill>
                <a:latin typeface="Work Sans SemiBold" pitchFamily="2" charset="77"/>
              </a:rPr>
              <a:t>perfekt</a:t>
            </a:r>
            <a:r>
              <a:rPr lang="en-GB" sz="1000" b="1" dirty="0">
                <a:solidFill>
                  <a:srgbClr val="82373D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82373D"/>
                </a:solidFill>
                <a:latin typeface="Work Sans SemiBold" pitchFamily="2" charset="77"/>
              </a:rPr>
              <a:t>zu</a:t>
            </a:r>
            <a:r>
              <a:rPr lang="en-GB" sz="1000" b="1" dirty="0">
                <a:solidFill>
                  <a:srgbClr val="82373D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82373D"/>
                </a:solidFill>
                <a:latin typeface="Work Sans SemiBold" pitchFamily="2" charset="77"/>
              </a:rPr>
              <a:t>uns</a:t>
            </a:r>
            <a:r>
              <a:rPr lang="en-GB" sz="1000" b="1" dirty="0">
                <a:solidFill>
                  <a:srgbClr val="82373D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82373D"/>
                </a:solidFill>
                <a:latin typeface="Work Sans SemiBold" pitchFamily="2" charset="77"/>
              </a:rPr>
              <a:t>passen</a:t>
            </a:r>
            <a:r>
              <a:rPr lang="en-GB" sz="1000" b="1" dirty="0">
                <a:solidFill>
                  <a:srgbClr val="82373D"/>
                </a:solidFill>
                <a:latin typeface="Work Sans SemiBold" pitchFamily="2" charset="77"/>
              </a:rPr>
              <a:t>! Sie </a:t>
            </a:r>
            <a:r>
              <a:rPr lang="en-GB" sz="1000" b="1" dirty="0" err="1">
                <a:solidFill>
                  <a:srgbClr val="82373D"/>
                </a:solidFill>
                <a:latin typeface="Work Sans SemiBold" pitchFamily="2" charset="77"/>
              </a:rPr>
              <a:t>sammeln</a:t>
            </a:r>
            <a:r>
              <a:rPr lang="en-GB" sz="1000" b="1" dirty="0">
                <a:solidFill>
                  <a:srgbClr val="82373D"/>
                </a:solidFill>
                <a:latin typeface="Work Sans SemiBold" pitchFamily="2" charset="77"/>
              </a:rPr>
              <a:t> für </a:t>
            </a:r>
            <a:r>
              <a:rPr lang="en-GB" sz="1000" b="1" dirty="0" err="1">
                <a:solidFill>
                  <a:srgbClr val="82373D"/>
                </a:solidFill>
                <a:latin typeface="Work Sans SemiBold" pitchFamily="2" charset="77"/>
              </a:rPr>
              <a:t>jede</a:t>
            </a:r>
            <a:r>
              <a:rPr lang="en-GB" sz="1000" b="1" dirty="0">
                <a:solidFill>
                  <a:srgbClr val="82373D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82373D"/>
                </a:solidFill>
                <a:latin typeface="Work Sans SemiBold" pitchFamily="2" charset="77"/>
              </a:rPr>
              <a:t>Aktivität</a:t>
            </a:r>
            <a:r>
              <a:rPr lang="en-GB" sz="1000" b="1" dirty="0">
                <a:solidFill>
                  <a:srgbClr val="82373D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82373D"/>
                </a:solidFill>
                <a:latin typeface="Work Sans SemiBold" pitchFamily="2" charset="77"/>
              </a:rPr>
              <a:t>Punkte</a:t>
            </a:r>
            <a:r>
              <a:rPr lang="en-GB" sz="1000" b="1" dirty="0">
                <a:solidFill>
                  <a:srgbClr val="82373D"/>
                </a:solidFill>
                <a:latin typeface="Work Sans SemiBold" pitchFamily="2" charset="77"/>
              </a:rPr>
              <a:t>, die Sie in </a:t>
            </a:r>
            <a:r>
              <a:rPr lang="en-GB" sz="1000" b="1" dirty="0" err="1">
                <a:solidFill>
                  <a:srgbClr val="82373D"/>
                </a:solidFill>
                <a:latin typeface="Work Sans SemiBold" pitchFamily="2" charset="77"/>
              </a:rPr>
              <a:t>attraktive</a:t>
            </a:r>
            <a:r>
              <a:rPr lang="en-GB" sz="1000" b="1" dirty="0">
                <a:solidFill>
                  <a:srgbClr val="82373D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82373D"/>
                </a:solidFill>
                <a:latin typeface="Work Sans SemiBold" pitchFamily="2" charset="77"/>
              </a:rPr>
              <a:t>Prämien</a:t>
            </a:r>
            <a:r>
              <a:rPr lang="en-GB" sz="1000" b="1" dirty="0">
                <a:solidFill>
                  <a:srgbClr val="82373D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82373D"/>
                </a:solidFill>
                <a:latin typeface="Work Sans SemiBold" pitchFamily="2" charset="77"/>
              </a:rPr>
              <a:t>umwandeln</a:t>
            </a:r>
            <a:r>
              <a:rPr lang="en-GB" sz="1000" b="1" dirty="0">
                <a:solidFill>
                  <a:srgbClr val="82373D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82373D"/>
                </a:solidFill>
                <a:latin typeface="Work Sans SemiBold" pitchFamily="2" charset="77"/>
              </a:rPr>
              <a:t>können</a:t>
            </a:r>
            <a:r>
              <a:rPr lang="en-GB" sz="1000" b="1" dirty="0">
                <a:solidFill>
                  <a:srgbClr val="82373D"/>
                </a:solidFill>
                <a:latin typeface="Work Sans SemiBold" pitchFamily="2" charset="77"/>
              </a:rPr>
              <a:t>. </a:t>
            </a:r>
            <a:endParaRPr lang="en-DE" sz="1000" b="1" dirty="0">
              <a:solidFill>
                <a:srgbClr val="82373D"/>
              </a:solidFill>
              <a:latin typeface="Work Sans SemiBold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196D3E-46DF-9F0B-489D-DC59F6EBD209}"/>
              </a:ext>
            </a:extLst>
          </p:cNvPr>
          <p:cNvSpPr/>
          <p:nvPr/>
        </p:nvSpPr>
        <p:spPr>
          <a:xfrm>
            <a:off x="465026" y="729424"/>
            <a:ext cx="6182067" cy="216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27"/>
              </a:lnSpc>
            </a:pPr>
            <a:r>
              <a:rPr lang="en-GB" sz="1365" dirty="0" err="1">
                <a:solidFill>
                  <a:srgbClr val="82373D"/>
                </a:solidFill>
                <a:latin typeface="Work Sans Medium" pitchFamily="2" charset="77"/>
              </a:rPr>
              <a:t>Mitarbeitende</a:t>
            </a:r>
            <a:r>
              <a:rPr lang="en-GB" sz="1365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365" dirty="0" err="1">
                <a:solidFill>
                  <a:srgbClr val="82373D"/>
                </a:solidFill>
                <a:latin typeface="Work Sans Medium" pitchFamily="2" charset="77"/>
              </a:rPr>
              <a:t>werben</a:t>
            </a:r>
            <a:r>
              <a:rPr lang="en-GB" sz="1365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365" dirty="0" err="1">
                <a:solidFill>
                  <a:srgbClr val="82373D"/>
                </a:solidFill>
                <a:latin typeface="Work Sans Medium" pitchFamily="2" charset="77"/>
              </a:rPr>
              <a:t>Mitarbeitende</a:t>
            </a:r>
            <a:endParaRPr lang="en-GB" sz="1365" dirty="0">
              <a:solidFill>
                <a:srgbClr val="82373D"/>
              </a:solidFill>
              <a:latin typeface="Work Sans Medium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426B6-AC9F-DC20-DFA4-D5A80C6009CF}"/>
              </a:ext>
            </a:extLst>
          </p:cNvPr>
          <p:cNvSpPr/>
          <p:nvPr/>
        </p:nvSpPr>
        <p:spPr>
          <a:xfrm>
            <a:off x="465024" y="965731"/>
            <a:ext cx="564332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DE" sz="2800" b="1" dirty="0">
                <a:solidFill>
                  <a:srgbClr val="82373D"/>
                </a:solidFill>
                <a:latin typeface="Work Sans ExtraBold" pitchFamily="2" charset="77"/>
              </a:rPr>
              <a:t>WIN-WIN-WIN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FACD8F-CAA5-6F70-0E6F-AFC914024776}"/>
              </a:ext>
            </a:extLst>
          </p:cNvPr>
          <p:cNvSpPr/>
          <p:nvPr/>
        </p:nvSpPr>
        <p:spPr>
          <a:xfrm>
            <a:off x="465026" y="248208"/>
            <a:ext cx="1532323" cy="327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1680" b="1" dirty="0">
                <a:solidFill>
                  <a:srgbClr val="82373D"/>
                </a:solidFill>
                <a:latin typeface="Work Sans ExtraBold" pitchFamily="2" charset="77"/>
              </a:rPr>
              <a:t>LOGO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2F5896-2F09-1F99-A65B-C25422ECFD77}"/>
              </a:ext>
            </a:extLst>
          </p:cNvPr>
          <p:cNvGrpSpPr/>
          <p:nvPr/>
        </p:nvGrpSpPr>
        <p:grpSpPr>
          <a:xfrm>
            <a:off x="465024" y="3050414"/>
            <a:ext cx="1093518" cy="587460"/>
            <a:chOff x="6548338" y="2366507"/>
            <a:chExt cx="1093518" cy="58746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8E15843-0C62-3CA8-3D74-3BC6360B4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E74619B-585C-824D-6D5F-C0035ED93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03222" y="2580918"/>
              <a:ext cx="373039" cy="37303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23F9F8F-A53D-3CBF-D31F-55334E81D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68817" y="2580928"/>
              <a:ext cx="373039" cy="373039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2232F878-2368-C42F-33C8-3F93A9AA2D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7834" y="248210"/>
            <a:ext cx="954869" cy="91742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DE6B070-3725-67B2-AAB4-B58F8E15D34E}"/>
              </a:ext>
            </a:extLst>
          </p:cNvPr>
          <p:cNvGrpSpPr/>
          <p:nvPr/>
        </p:nvGrpSpPr>
        <p:grpSpPr>
          <a:xfrm>
            <a:off x="3705103" y="229531"/>
            <a:ext cx="3355683" cy="3600450"/>
            <a:chOff x="3614613" y="139837"/>
            <a:chExt cx="3355683" cy="360045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687CE4B-283F-B014-D27C-EC70282F5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14613" y="139837"/>
              <a:ext cx="3355683" cy="360045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0E3BBEA-6D58-05E5-A7B2-FD6C8AA54BC2}"/>
                </a:ext>
              </a:extLst>
            </p:cNvPr>
            <p:cNvSpPr/>
            <p:nvPr/>
          </p:nvSpPr>
          <p:spPr>
            <a:xfrm>
              <a:off x="4277947" y="2805414"/>
              <a:ext cx="106678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b="1" dirty="0" err="1">
                  <a:solidFill>
                    <a:srgbClr val="489BB7"/>
                  </a:solidFill>
                  <a:latin typeface="Nunito Sans SemiBold" pitchFamily="2" charset="77"/>
                </a:rPr>
                <a:t>Prämie</a:t>
              </a:r>
              <a:r>
                <a:rPr lang="en-GB" sz="1000" b="1" dirty="0">
                  <a:solidFill>
                    <a:srgbClr val="489BB7"/>
                  </a:solidFill>
                  <a:latin typeface="Nunito Sans SemiBold" pitchFamily="2" charset="77"/>
                </a:rPr>
                <a:t>: 1000 €</a:t>
              </a:r>
              <a:endParaRPr lang="en-DE" sz="1000" b="1" dirty="0">
                <a:solidFill>
                  <a:srgbClr val="489BB7"/>
                </a:solidFill>
                <a:latin typeface="Nunito Sans SemiBold" pitchFamily="2" charset="77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C6ED163-DB53-78D9-3ED7-0CEED88DF7AB}"/>
                </a:ext>
              </a:extLst>
            </p:cNvPr>
            <p:cNvSpPr/>
            <p:nvPr/>
          </p:nvSpPr>
          <p:spPr>
            <a:xfrm>
              <a:off x="5549410" y="317079"/>
              <a:ext cx="95486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b="1" dirty="0">
                  <a:solidFill>
                    <a:srgbClr val="489BB7"/>
                  </a:solidFill>
                  <a:latin typeface="Nunito Sans SemiBold" pitchFamily="2" charset="77"/>
                </a:rPr>
                <a:t>+ 5 </a:t>
              </a:r>
              <a:r>
                <a:rPr lang="en-GB" sz="1200" b="1" dirty="0" err="1">
                  <a:solidFill>
                    <a:srgbClr val="489BB7"/>
                  </a:solidFill>
                  <a:latin typeface="Nunito Sans SemiBold" pitchFamily="2" charset="77"/>
                </a:rPr>
                <a:t>Punkte</a:t>
              </a:r>
              <a:endParaRPr lang="en-DE" sz="1200" b="1" dirty="0">
                <a:solidFill>
                  <a:srgbClr val="489BB7"/>
                </a:solidFill>
                <a:latin typeface="Nunito Sans SemiBol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1858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E5B191329C174384F6897F1FD91BAB" ma:contentTypeVersion="18" ma:contentTypeDescription="Create a new document." ma:contentTypeScope="" ma:versionID="2d2c5fb371504e6be432e467856806f1">
  <xsd:schema xmlns:xsd="http://www.w3.org/2001/XMLSchema" xmlns:xs="http://www.w3.org/2001/XMLSchema" xmlns:p="http://schemas.microsoft.com/office/2006/metadata/properties" xmlns:ns1="http://schemas.microsoft.com/sharepoint/v3" xmlns:ns2="29c50919-b7f8-4492-b835-cd94fc4d83c6" xmlns:ns3="0816cd3e-c849-4827-8432-c54ff2bb246c" targetNamespace="http://schemas.microsoft.com/office/2006/metadata/properties" ma:root="true" ma:fieldsID="e5b15386ee090966c6f47a1aedf6cb41" ns1:_="" ns2:_="" ns3:_="">
    <xsd:import namespace="http://schemas.microsoft.com/sharepoint/v3"/>
    <xsd:import namespace="29c50919-b7f8-4492-b835-cd94fc4d83c6"/>
    <xsd:import namespace="0816cd3e-c849-4827-8432-c54ff2bb246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50919-b7f8-4492-b835-cd94fc4d83c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16cd3e-c849-4827-8432-c54ff2bb24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1522C24-4DEC-4FC4-8AEA-AF1BA7D01A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BBC54B-0C88-4345-AD1C-0878B02AE4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9c50919-b7f8-4492-b835-cd94fc4d83c6"/>
    <ds:schemaRef ds:uri="0816cd3e-c849-4827-8432-c54ff2bb24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69CCAFF-A18C-40F7-9463-F73625064106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0816cd3e-c849-4827-8432-c54ff2bb246c"/>
    <ds:schemaRef ds:uri="http://purl.org/dc/dcmitype/"/>
    <ds:schemaRef ds:uri="http://schemas.microsoft.com/sharepoint/v3"/>
    <ds:schemaRef ds:uri="29c50919-b7f8-4492-b835-cd94fc4d83c6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368</TotalTime>
  <Words>1362</Words>
  <Application>Microsoft Macintosh PowerPoint</Application>
  <PresentationFormat>Custom</PresentationFormat>
  <Paragraphs>67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Nunito Sans</vt:lpstr>
      <vt:lpstr>Nunito Sans SemiBold</vt:lpstr>
      <vt:lpstr>Work Sans</vt:lpstr>
      <vt:lpstr>Work Sans ExtraBold</vt:lpstr>
      <vt:lpstr>Work Sans Medium</vt:lpstr>
      <vt:lpstr>Work Sans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Nicolas Gomez</dc:creator>
  <cp:lastModifiedBy>Alexandra Schiekofer</cp:lastModifiedBy>
  <cp:revision>3</cp:revision>
  <dcterms:created xsi:type="dcterms:W3CDTF">2022-04-21T08:00:45Z</dcterms:created>
  <dcterms:modified xsi:type="dcterms:W3CDTF">2022-04-27T11:56:00Z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0x01010007E5B191329C174384F6897F1FD91BAB</vt:lpwstr>
  </property>
</Properties>
</file>