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6" r:id="rId4"/>
  </p:sldMasterIdLst>
  <p:notesMasterIdLst>
    <p:notesMasterId r:id="rId10"/>
  </p:notesMasterIdLst>
  <p:sldIdLst>
    <p:sldId id="256" r:id="rId5"/>
    <p:sldId id="260" r:id="rId6"/>
    <p:sldId id="258" r:id="rId7"/>
    <p:sldId id="261" r:id="rId8"/>
    <p:sldId id="259" r:id="rId9"/>
  </p:sldIdLst>
  <p:sldSz cx="11166475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5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F"/>
    <a:srgbClr val="CEE3FF"/>
    <a:srgbClr val="FFB5A7"/>
    <a:srgbClr val="4C688F"/>
    <a:srgbClr val="82373D"/>
    <a:srgbClr val="FEC89A"/>
    <a:srgbClr val="71697A"/>
    <a:srgbClr val="006996"/>
    <a:srgbClr val="4DCAFF"/>
    <a:srgbClr val="044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/>
    <p:restoredTop sz="94694"/>
  </p:normalViewPr>
  <p:slideViewPr>
    <p:cSldViewPr snapToGrid="0" snapToObjects="1" showGuides="1">
      <p:cViewPr varScale="1">
        <p:scale>
          <a:sx n="53" d="100"/>
          <a:sy n="53" d="100"/>
        </p:scale>
        <p:origin x="2568" y="176"/>
      </p:cViewPr>
      <p:guideLst>
        <p:guide orient="horz" pos="4762"/>
        <p:guide pos="35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35037-7636-2640-9EB9-7F741EFD0708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1143000"/>
            <a:ext cx="22764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555ED-4F83-F144-9757-4E4D781CC87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952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1pPr>
    <a:lvl2pPr marL="697459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2pPr>
    <a:lvl3pPr marL="1394916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3pPr>
    <a:lvl4pPr marL="2092376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4pPr>
    <a:lvl5pPr marL="2789834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5pPr>
    <a:lvl6pPr marL="3487294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6pPr>
    <a:lvl7pPr marL="4184754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7pPr>
    <a:lvl8pPr marL="4882210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8pPr>
    <a:lvl9pPr marL="5579670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1143000"/>
            <a:ext cx="2276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555ED-4F83-F144-9757-4E4D781CC87B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7814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486" y="2474395"/>
            <a:ext cx="9491504" cy="5263774"/>
          </a:xfrm>
        </p:spPr>
        <p:txBody>
          <a:bodyPr anchor="b"/>
          <a:lstStyle>
            <a:lvl1pPr algn="ctr">
              <a:defRPr sz="73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5810" y="7941160"/>
            <a:ext cx="8374856" cy="3650342"/>
          </a:xfrm>
        </p:spPr>
        <p:txBody>
          <a:bodyPr/>
          <a:lstStyle>
            <a:lvl1pPr marL="0" indent="0" algn="ctr">
              <a:buNone/>
              <a:defRPr sz="2931"/>
            </a:lvl1pPr>
            <a:lvl2pPr marL="558333" indent="0" algn="ctr">
              <a:buNone/>
              <a:defRPr sz="2442"/>
            </a:lvl2pPr>
            <a:lvl3pPr marL="1116665" indent="0" algn="ctr">
              <a:buNone/>
              <a:defRPr sz="2198"/>
            </a:lvl3pPr>
            <a:lvl4pPr marL="1674998" indent="0" algn="ctr">
              <a:buNone/>
              <a:defRPr sz="1954"/>
            </a:lvl4pPr>
            <a:lvl5pPr marL="2233331" indent="0" algn="ctr">
              <a:buNone/>
              <a:defRPr sz="1954"/>
            </a:lvl5pPr>
            <a:lvl6pPr marL="2791663" indent="0" algn="ctr">
              <a:buNone/>
              <a:defRPr sz="1954"/>
            </a:lvl6pPr>
            <a:lvl7pPr marL="3349996" indent="0" algn="ctr">
              <a:buNone/>
              <a:defRPr sz="1954"/>
            </a:lvl7pPr>
            <a:lvl8pPr marL="3908328" indent="0" algn="ctr">
              <a:buNone/>
              <a:defRPr sz="1954"/>
            </a:lvl8pPr>
            <a:lvl9pPr marL="4466661" indent="0" algn="ctr">
              <a:buNone/>
              <a:defRPr sz="195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5387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0824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1009" y="804966"/>
            <a:ext cx="2407771" cy="128129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7696" y="804966"/>
            <a:ext cx="7083733" cy="128129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0294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4477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80" y="3769342"/>
            <a:ext cx="9631085" cy="6289229"/>
          </a:xfrm>
        </p:spPr>
        <p:txBody>
          <a:bodyPr anchor="b"/>
          <a:lstStyle>
            <a:lvl1pPr>
              <a:defRPr sz="73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880" y="10118069"/>
            <a:ext cx="9631085" cy="3307357"/>
          </a:xfrm>
        </p:spPr>
        <p:txBody>
          <a:bodyPr/>
          <a:lstStyle>
            <a:lvl1pPr marL="0" indent="0">
              <a:buNone/>
              <a:defRPr sz="2931">
                <a:solidFill>
                  <a:schemeClr val="tx1"/>
                </a:solidFill>
              </a:defRPr>
            </a:lvl1pPr>
            <a:lvl2pPr marL="558333" indent="0">
              <a:buNone/>
              <a:defRPr sz="2442">
                <a:solidFill>
                  <a:schemeClr val="tx1">
                    <a:tint val="75000"/>
                  </a:schemeClr>
                </a:solidFill>
              </a:defRPr>
            </a:lvl2pPr>
            <a:lvl3pPr marL="1116665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3pPr>
            <a:lvl4pPr marL="1674998" indent="0">
              <a:buNone/>
              <a:defRPr sz="1954">
                <a:solidFill>
                  <a:schemeClr val="tx1">
                    <a:tint val="75000"/>
                  </a:schemeClr>
                </a:solidFill>
              </a:defRPr>
            </a:lvl4pPr>
            <a:lvl5pPr marL="2233331" indent="0">
              <a:buNone/>
              <a:defRPr sz="1954">
                <a:solidFill>
                  <a:schemeClr val="tx1">
                    <a:tint val="75000"/>
                  </a:schemeClr>
                </a:solidFill>
              </a:defRPr>
            </a:lvl5pPr>
            <a:lvl6pPr marL="2791663" indent="0">
              <a:buNone/>
              <a:defRPr sz="1954">
                <a:solidFill>
                  <a:schemeClr val="tx1">
                    <a:tint val="75000"/>
                  </a:schemeClr>
                </a:solidFill>
              </a:defRPr>
            </a:lvl6pPr>
            <a:lvl7pPr marL="3349996" indent="0">
              <a:buNone/>
              <a:defRPr sz="1954">
                <a:solidFill>
                  <a:schemeClr val="tx1">
                    <a:tint val="75000"/>
                  </a:schemeClr>
                </a:solidFill>
              </a:defRPr>
            </a:lvl7pPr>
            <a:lvl8pPr marL="3908328" indent="0">
              <a:buNone/>
              <a:defRPr sz="1954">
                <a:solidFill>
                  <a:schemeClr val="tx1">
                    <a:tint val="75000"/>
                  </a:schemeClr>
                </a:solidFill>
              </a:defRPr>
            </a:lvl8pPr>
            <a:lvl9pPr marL="4466661" indent="0">
              <a:buNone/>
              <a:defRPr sz="19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663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7695" y="4024827"/>
            <a:ext cx="4745752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8" y="4024827"/>
            <a:ext cx="4745752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8254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149" y="804969"/>
            <a:ext cx="9631085" cy="2922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9151" y="3706342"/>
            <a:ext cx="4723942" cy="1816421"/>
          </a:xfrm>
        </p:spPr>
        <p:txBody>
          <a:bodyPr anchor="b"/>
          <a:lstStyle>
            <a:lvl1pPr marL="0" indent="0">
              <a:buNone/>
              <a:defRPr sz="2931" b="1"/>
            </a:lvl1pPr>
            <a:lvl2pPr marL="558333" indent="0">
              <a:buNone/>
              <a:defRPr sz="2442" b="1"/>
            </a:lvl2pPr>
            <a:lvl3pPr marL="1116665" indent="0">
              <a:buNone/>
              <a:defRPr sz="2198" b="1"/>
            </a:lvl3pPr>
            <a:lvl4pPr marL="1674998" indent="0">
              <a:buNone/>
              <a:defRPr sz="1954" b="1"/>
            </a:lvl4pPr>
            <a:lvl5pPr marL="2233331" indent="0">
              <a:buNone/>
              <a:defRPr sz="1954" b="1"/>
            </a:lvl5pPr>
            <a:lvl6pPr marL="2791663" indent="0">
              <a:buNone/>
              <a:defRPr sz="1954" b="1"/>
            </a:lvl6pPr>
            <a:lvl7pPr marL="3349996" indent="0">
              <a:buNone/>
              <a:defRPr sz="1954" b="1"/>
            </a:lvl7pPr>
            <a:lvl8pPr marL="3908328" indent="0">
              <a:buNone/>
              <a:defRPr sz="1954" b="1"/>
            </a:lvl8pPr>
            <a:lvl9pPr marL="4466661" indent="0">
              <a:buNone/>
              <a:defRPr sz="195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9151" y="5522763"/>
            <a:ext cx="4723942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9" y="3706342"/>
            <a:ext cx="4747206" cy="1816421"/>
          </a:xfrm>
        </p:spPr>
        <p:txBody>
          <a:bodyPr anchor="b"/>
          <a:lstStyle>
            <a:lvl1pPr marL="0" indent="0">
              <a:buNone/>
              <a:defRPr sz="2931" b="1"/>
            </a:lvl1pPr>
            <a:lvl2pPr marL="558333" indent="0">
              <a:buNone/>
              <a:defRPr sz="2442" b="1"/>
            </a:lvl2pPr>
            <a:lvl3pPr marL="1116665" indent="0">
              <a:buNone/>
              <a:defRPr sz="2198" b="1"/>
            </a:lvl3pPr>
            <a:lvl4pPr marL="1674998" indent="0">
              <a:buNone/>
              <a:defRPr sz="1954" b="1"/>
            </a:lvl4pPr>
            <a:lvl5pPr marL="2233331" indent="0">
              <a:buNone/>
              <a:defRPr sz="1954" b="1"/>
            </a:lvl5pPr>
            <a:lvl6pPr marL="2791663" indent="0">
              <a:buNone/>
              <a:defRPr sz="1954" b="1"/>
            </a:lvl6pPr>
            <a:lvl7pPr marL="3349996" indent="0">
              <a:buNone/>
              <a:defRPr sz="1954" b="1"/>
            </a:lvl7pPr>
            <a:lvl8pPr marL="3908328" indent="0">
              <a:buNone/>
              <a:defRPr sz="1954" b="1"/>
            </a:lvl8pPr>
            <a:lvl9pPr marL="4466661" indent="0">
              <a:buNone/>
              <a:defRPr sz="195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9" y="5522763"/>
            <a:ext cx="4747206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362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7293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2872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149" y="1007957"/>
            <a:ext cx="3601479" cy="3527848"/>
          </a:xfrm>
        </p:spPr>
        <p:txBody>
          <a:bodyPr anchor="b"/>
          <a:lstStyle>
            <a:lvl1pPr>
              <a:defRPr sz="390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206" y="2176910"/>
            <a:ext cx="5653028" cy="10744538"/>
          </a:xfrm>
        </p:spPr>
        <p:txBody>
          <a:bodyPr/>
          <a:lstStyle>
            <a:lvl1pPr>
              <a:defRPr sz="3908"/>
            </a:lvl1pPr>
            <a:lvl2pPr>
              <a:defRPr sz="3419"/>
            </a:lvl2pPr>
            <a:lvl3pPr>
              <a:defRPr sz="2931"/>
            </a:lvl3pPr>
            <a:lvl4pPr>
              <a:defRPr sz="2442"/>
            </a:lvl4pPr>
            <a:lvl5pPr>
              <a:defRPr sz="2442"/>
            </a:lvl5pPr>
            <a:lvl6pPr>
              <a:defRPr sz="2442"/>
            </a:lvl6pPr>
            <a:lvl7pPr>
              <a:defRPr sz="2442"/>
            </a:lvl7pPr>
            <a:lvl8pPr>
              <a:defRPr sz="2442"/>
            </a:lvl8pPr>
            <a:lvl9pPr>
              <a:defRPr sz="244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149" y="4535805"/>
            <a:ext cx="3601479" cy="8403140"/>
          </a:xfrm>
        </p:spPr>
        <p:txBody>
          <a:bodyPr/>
          <a:lstStyle>
            <a:lvl1pPr marL="0" indent="0">
              <a:buNone/>
              <a:defRPr sz="1954"/>
            </a:lvl1pPr>
            <a:lvl2pPr marL="558333" indent="0">
              <a:buNone/>
              <a:defRPr sz="1710"/>
            </a:lvl2pPr>
            <a:lvl3pPr marL="1116665" indent="0">
              <a:buNone/>
              <a:defRPr sz="1465"/>
            </a:lvl3pPr>
            <a:lvl4pPr marL="1674998" indent="0">
              <a:buNone/>
              <a:defRPr sz="1221"/>
            </a:lvl4pPr>
            <a:lvl5pPr marL="2233331" indent="0">
              <a:buNone/>
              <a:defRPr sz="1221"/>
            </a:lvl5pPr>
            <a:lvl6pPr marL="2791663" indent="0">
              <a:buNone/>
              <a:defRPr sz="1221"/>
            </a:lvl6pPr>
            <a:lvl7pPr marL="3349996" indent="0">
              <a:buNone/>
              <a:defRPr sz="1221"/>
            </a:lvl7pPr>
            <a:lvl8pPr marL="3908328" indent="0">
              <a:buNone/>
              <a:defRPr sz="1221"/>
            </a:lvl8pPr>
            <a:lvl9pPr marL="4466661" indent="0">
              <a:buNone/>
              <a:defRPr sz="122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6566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149" y="1007957"/>
            <a:ext cx="3601479" cy="3527848"/>
          </a:xfrm>
        </p:spPr>
        <p:txBody>
          <a:bodyPr anchor="b"/>
          <a:lstStyle>
            <a:lvl1pPr>
              <a:defRPr sz="390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47206" y="2176910"/>
            <a:ext cx="5653028" cy="10744538"/>
          </a:xfrm>
        </p:spPr>
        <p:txBody>
          <a:bodyPr anchor="t"/>
          <a:lstStyle>
            <a:lvl1pPr marL="0" indent="0">
              <a:buNone/>
              <a:defRPr sz="3908"/>
            </a:lvl1pPr>
            <a:lvl2pPr marL="558333" indent="0">
              <a:buNone/>
              <a:defRPr sz="3419"/>
            </a:lvl2pPr>
            <a:lvl3pPr marL="1116665" indent="0">
              <a:buNone/>
              <a:defRPr sz="2931"/>
            </a:lvl3pPr>
            <a:lvl4pPr marL="1674998" indent="0">
              <a:buNone/>
              <a:defRPr sz="2442"/>
            </a:lvl4pPr>
            <a:lvl5pPr marL="2233331" indent="0">
              <a:buNone/>
              <a:defRPr sz="2442"/>
            </a:lvl5pPr>
            <a:lvl6pPr marL="2791663" indent="0">
              <a:buNone/>
              <a:defRPr sz="2442"/>
            </a:lvl6pPr>
            <a:lvl7pPr marL="3349996" indent="0">
              <a:buNone/>
              <a:defRPr sz="2442"/>
            </a:lvl7pPr>
            <a:lvl8pPr marL="3908328" indent="0">
              <a:buNone/>
              <a:defRPr sz="2442"/>
            </a:lvl8pPr>
            <a:lvl9pPr marL="4466661" indent="0">
              <a:buNone/>
              <a:defRPr sz="244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149" y="4535805"/>
            <a:ext cx="3601479" cy="8403140"/>
          </a:xfrm>
        </p:spPr>
        <p:txBody>
          <a:bodyPr/>
          <a:lstStyle>
            <a:lvl1pPr marL="0" indent="0">
              <a:buNone/>
              <a:defRPr sz="1954"/>
            </a:lvl1pPr>
            <a:lvl2pPr marL="558333" indent="0">
              <a:buNone/>
              <a:defRPr sz="1710"/>
            </a:lvl2pPr>
            <a:lvl3pPr marL="1116665" indent="0">
              <a:buNone/>
              <a:defRPr sz="1465"/>
            </a:lvl3pPr>
            <a:lvl4pPr marL="1674998" indent="0">
              <a:buNone/>
              <a:defRPr sz="1221"/>
            </a:lvl4pPr>
            <a:lvl5pPr marL="2233331" indent="0">
              <a:buNone/>
              <a:defRPr sz="1221"/>
            </a:lvl5pPr>
            <a:lvl6pPr marL="2791663" indent="0">
              <a:buNone/>
              <a:defRPr sz="1221"/>
            </a:lvl6pPr>
            <a:lvl7pPr marL="3349996" indent="0">
              <a:buNone/>
              <a:defRPr sz="1221"/>
            </a:lvl7pPr>
            <a:lvl8pPr marL="3908328" indent="0">
              <a:buNone/>
              <a:defRPr sz="1221"/>
            </a:lvl8pPr>
            <a:lvl9pPr marL="4466661" indent="0">
              <a:buNone/>
              <a:defRPr sz="122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6413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7695" y="804969"/>
            <a:ext cx="9631085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695" y="4024827"/>
            <a:ext cx="9631085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695" y="14013401"/>
            <a:ext cx="251245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8895" y="14013401"/>
            <a:ext cx="3768685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323" y="14013401"/>
            <a:ext cx="251245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4748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1116665" rtl="0" eaLnBrk="1" latinLnBrk="0" hangingPunct="1">
        <a:lnSpc>
          <a:spcPct val="90000"/>
        </a:lnSpc>
        <a:spcBef>
          <a:spcPct val="0"/>
        </a:spcBef>
        <a:buNone/>
        <a:defRPr sz="53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9166" indent="-279166" algn="l" defTabSz="1116665" rtl="0" eaLnBrk="1" latinLnBrk="0" hangingPunct="1">
        <a:lnSpc>
          <a:spcPct val="90000"/>
        </a:lnSpc>
        <a:spcBef>
          <a:spcPts val="1221"/>
        </a:spcBef>
        <a:buFont typeface="Arial" panose="020B0604020202020204" pitchFamily="34" charset="0"/>
        <a:buChar char="•"/>
        <a:defRPr sz="3419" kern="1200">
          <a:solidFill>
            <a:schemeClr val="tx1"/>
          </a:solidFill>
          <a:latin typeface="+mn-lt"/>
          <a:ea typeface="+mn-ea"/>
          <a:cs typeface="+mn-cs"/>
        </a:defRPr>
      </a:lvl1pPr>
      <a:lvl2pPr marL="837499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931" kern="1200">
          <a:solidFill>
            <a:schemeClr val="tx1"/>
          </a:solidFill>
          <a:latin typeface="+mn-lt"/>
          <a:ea typeface="+mn-ea"/>
          <a:cs typeface="+mn-cs"/>
        </a:defRPr>
      </a:lvl2pPr>
      <a:lvl3pPr marL="1395832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442" kern="1200">
          <a:solidFill>
            <a:schemeClr val="tx1"/>
          </a:solidFill>
          <a:latin typeface="+mn-lt"/>
          <a:ea typeface="+mn-ea"/>
          <a:cs typeface="+mn-cs"/>
        </a:defRPr>
      </a:lvl3pPr>
      <a:lvl4pPr marL="1954164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4pPr>
      <a:lvl5pPr marL="2512497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5pPr>
      <a:lvl6pPr marL="3070830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6pPr>
      <a:lvl7pPr marL="3629162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7pPr>
      <a:lvl8pPr marL="4187495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8pPr>
      <a:lvl9pPr marL="4745827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1pPr>
      <a:lvl2pPr marL="558333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2pPr>
      <a:lvl3pPr marL="1116665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3pPr>
      <a:lvl4pPr marL="1674998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4pPr>
      <a:lvl5pPr marL="2233331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5pPr>
      <a:lvl6pPr marL="2791663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6pPr>
      <a:lvl7pPr marL="3349996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7pPr>
      <a:lvl8pPr marL="3908328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8pPr>
      <a:lvl9pPr marL="4466661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1" y="0"/>
            <a:ext cx="11166474" cy="15119350"/>
          </a:xfrm>
          <a:prstGeom prst="rect">
            <a:avLst/>
          </a:prstGeom>
          <a:solidFill>
            <a:srgbClr val="E5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3742" dirty="0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779" y="14165065"/>
            <a:ext cx="1422123" cy="13846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1" y="772966"/>
            <a:ext cx="10164721" cy="2720691"/>
            <a:chOff x="-320572" y="1098833"/>
            <a:chExt cx="6808240" cy="17784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-320572" y="1222248"/>
              <a:ext cx="6808240" cy="1655064"/>
            </a:xfrm>
            <a:prstGeom prst="rect">
              <a:avLst/>
            </a:prstGeom>
            <a:solidFill>
              <a:srgbClr val="006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320571" y="1098833"/>
              <a:ext cx="6675652" cy="1655064"/>
            </a:xfrm>
            <a:prstGeom prst="rect">
              <a:avLst/>
            </a:prstGeom>
            <a:solidFill>
              <a:srgbClr val="4DC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909887" y="12037785"/>
            <a:ext cx="10256587" cy="2589774"/>
            <a:chOff x="-150635" y="1098833"/>
            <a:chExt cx="6860878" cy="1757689"/>
          </a:xfrm>
          <a:solidFill>
            <a:srgbClr val="4DCAFF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5" y="1234899"/>
              <a:ext cx="6860878" cy="1621623"/>
            </a:xfrm>
            <a:prstGeom prst="rect">
              <a:avLst/>
            </a:prstGeom>
            <a:solidFill>
              <a:srgbClr val="006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-1" y="1098833"/>
              <a:ext cx="6710244" cy="16216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1191952" y="7196810"/>
            <a:ext cx="4391295" cy="2688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1. Bei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Talentry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registrieren</a:t>
            </a: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2.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Offene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Stellenangebote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durchstöbern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3. Jobs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mit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wenigen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Klicks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empfehlen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4.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Punkte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sammeln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&amp; in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Prämien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umwandeln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5. Neue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Kolleg:innen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willkommen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heißen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&amp;</a:t>
            </a: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   auf die Geld-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Prämie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freuen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endParaRPr lang="en-DE" sz="1621" b="1" dirty="0">
              <a:solidFill>
                <a:srgbClr val="006996"/>
              </a:solidFill>
              <a:latin typeface="Nunito Sans SemiBol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1179320" y="3944374"/>
            <a:ext cx="8676810" cy="131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Sie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helfen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Personen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aus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Ihrem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Bekanntenkreis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,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einen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spannenden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neuen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Job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zu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finden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-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wir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gewinnen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Dank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Ihnen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Mitarbeitende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, die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perfekt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zu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uns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passen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! Sie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sammeln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für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jede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Aktivität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Punkte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, die Sie in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attraktive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Prämien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umwandeln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können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. </a:t>
            </a:r>
            <a:endParaRPr lang="en-DE" sz="1915" dirty="0">
              <a:solidFill>
                <a:srgbClr val="006996"/>
              </a:solidFill>
              <a:latin typeface="Work Sans Medium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1199177" y="1339125"/>
            <a:ext cx="8676810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Mitarbeitende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werben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Mitarbeitende</a:t>
            </a:r>
            <a:endParaRPr lang="en-GB" sz="1915" dirty="0">
              <a:solidFill>
                <a:srgbClr val="006996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1179317" y="1656816"/>
            <a:ext cx="7920666" cy="770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5010" b="1" dirty="0">
                <a:solidFill>
                  <a:srgbClr val="006996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1191944" y="420700"/>
            <a:ext cx="1644927" cy="566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DE" sz="2357" b="1" dirty="0">
              <a:solidFill>
                <a:srgbClr val="044085"/>
              </a:solidFill>
              <a:latin typeface="Work Sans ExtraBold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550522" y="12501273"/>
            <a:ext cx="8266969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Sie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sind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unsere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besten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und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glaubwürdigsten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Botschafter:innen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!</a:t>
            </a:r>
            <a:endParaRPr lang="en-DE" sz="1915" dirty="0">
              <a:solidFill>
                <a:srgbClr val="006996"/>
              </a:solidFill>
              <a:latin typeface="Work Sans Medium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1550523" y="13090714"/>
            <a:ext cx="7164926" cy="8029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Helfen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uns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,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offene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Positionen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mit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Top-Kandidat:innen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aus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Ihrem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Netzwerk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zu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besetzen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. Am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besten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legen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gleich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los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!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Registrieren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sich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unter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 </a:t>
            </a:r>
            <a:r>
              <a:rPr lang="en-GB" sz="1621" b="1" u="sng" dirty="0" err="1">
                <a:solidFill>
                  <a:srgbClr val="006996"/>
                </a:solidFill>
                <a:latin typeface="Nunito Sans SemiBold" pitchFamily="2" charset="77"/>
              </a:rPr>
              <a:t>musterfirma.talentry.com</a:t>
            </a:r>
            <a:r>
              <a:rPr lang="en-GB" sz="1621" b="1" u="sng" dirty="0">
                <a:solidFill>
                  <a:srgbClr val="006996"/>
                </a:solidFill>
                <a:latin typeface="Nunito Sans SemiBold" pitchFamily="2" charset="77"/>
              </a:rPr>
              <a:t> 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-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oder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holen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sich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die App:</a:t>
            </a:r>
            <a:endParaRPr lang="en-DE" sz="1621" b="1" dirty="0">
              <a:solidFill>
                <a:srgbClr val="006996"/>
              </a:solidFill>
              <a:latin typeface="Nunito Sans SemiBold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1575" y="557629"/>
            <a:ext cx="1422123" cy="138469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3583" y="1253001"/>
            <a:ext cx="636213" cy="157182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C3B109C-B934-1C6D-56F5-9D0B7E6F5187}"/>
              </a:ext>
            </a:extLst>
          </p:cNvPr>
          <p:cNvGrpSpPr/>
          <p:nvPr/>
        </p:nvGrpSpPr>
        <p:grpSpPr>
          <a:xfrm>
            <a:off x="9039314" y="13155492"/>
            <a:ext cx="940962" cy="1254179"/>
            <a:chOff x="6475071" y="2366507"/>
            <a:chExt cx="638634" cy="85121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3E5CFEB-A90C-EC5C-42C5-6C0A0F7BC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D42DE1-47F1-E8E3-126F-C926DE2A7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5891109-2F56-9B70-D4B7-622CA18B9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05B7D43-2749-88D4-F1CF-BE74D2B5AEE4}"/>
              </a:ext>
            </a:extLst>
          </p:cNvPr>
          <p:cNvGrpSpPr/>
          <p:nvPr/>
        </p:nvGrpSpPr>
        <p:grpSpPr>
          <a:xfrm>
            <a:off x="3645006" y="5089048"/>
            <a:ext cx="6942294" cy="7448673"/>
            <a:chOff x="3007887" y="3761978"/>
            <a:chExt cx="3355683" cy="360045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0423DC5-7710-9EC9-6391-B93DA44B8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07887" y="3761978"/>
              <a:ext cx="3355683" cy="3600450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A2F8071-B4A1-5399-FB61-4AB5417B6547}"/>
                </a:ext>
              </a:extLst>
            </p:cNvPr>
            <p:cNvSpPr/>
            <p:nvPr/>
          </p:nvSpPr>
          <p:spPr>
            <a:xfrm>
              <a:off x="3702528" y="6446337"/>
              <a:ext cx="1018708" cy="198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63" b="1" dirty="0" err="1">
                  <a:solidFill>
                    <a:srgbClr val="489BB7"/>
                  </a:solidFill>
                  <a:latin typeface="Nunito Sans SemiBold" pitchFamily="2" charset="77"/>
                </a:rPr>
                <a:t>Prämie</a:t>
              </a:r>
              <a:r>
                <a:rPr lang="en-GB" sz="2063" b="1" dirty="0">
                  <a:solidFill>
                    <a:srgbClr val="489BB7"/>
                  </a:solidFill>
                  <a:latin typeface="Nunito Sans SemiBold" pitchFamily="2" charset="77"/>
                </a:rPr>
                <a:t>: 1000 €</a:t>
              </a:r>
              <a:endParaRPr lang="en-DE" sz="2063" b="1" dirty="0">
                <a:solidFill>
                  <a:srgbClr val="489BB7"/>
                </a:solidFill>
                <a:latin typeface="Nunito Sans SemiBold" pitchFamily="2" charset="77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7AA8D80-3D01-D277-6613-64294D1E7639}"/>
                </a:ext>
              </a:extLst>
            </p:cNvPr>
            <p:cNvSpPr/>
            <p:nvPr/>
          </p:nvSpPr>
          <p:spPr>
            <a:xfrm>
              <a:off x="4980254" y="3958006"/>
              <a:ext cx="954868" cy="219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357" b="1" dirty="0">
                  <a:solidFill>
                    <a:srgbClr val="489BB7"/>
                  </a:solidFill>
                  <a:latin typeface="Nunito Sans SemiBold" pitchFamily="2" charset="77"/>
                </a:rPr>
                <a:t>+ 5 </a:t>
              </a:r>
              <a:r>
                <a:rPr lang="en-GB" sz="2357" b="1" dirty="0" err="1">
                  <a:solidFill>
                    <a:srgbClr val="489BB7"/>
                  </a:solidFill>
                  <a:latin typeface="Nunito Sans SemiBold" pitchFamily="2" charset="77"/>
                </a:rPr>
                <a:t>Punkte</a:t>
              </a:r>
              <a:endParaRPr lang="en-DE" sz="2357" b="1" dirty="0">
                <a:solidFill>
                  <a:srgbClr val="489BB7"/>
                </a:solidFill>
                <a:latin typeface="Nunito Sans SemiBold" pitchFamily="2" charset="77"/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25889B99-A3F6-3749-26EF-F23A9883A4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2851" y="540639"/>
            <a:ext cx="1183115" cy="36972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A39BD76-0214-FCB7-9FC9-8A714F4629A4}"/>
              </a:ext>
            </a:extLst>
          </p:cNvPr>
          <p:cNvSpPr/>
          <p:nvPr/>
        </p:nvSpPr>
        <p:spPr>
          <a:xfrm>
            <a:off x="1" y="5940620"/>
            <a:ext cx="4890584" cy="862256"/>
          </a:xfrm>
          <a:prstGeom prst="rect">
            <a:avLst/>
          </a:prstGeom>
          <a:solidFill>
            <a:srgbClr val="4D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6931" rtlCol="0" anchor="ctr"/>
          <a:lstStyle/>
          <a:p>
            <a:r>
              <a:rPr lang="en-DE" sz="3536" b="1" dirty="0">
                <a:solidFill>
                  <a:srgbClr val="006996"/>
                </a:solidFill>
                <a:latin typeface="Work Sans" pitchFamily="2" charset="77"/>
              </a:rPr>
              <a:t>SO GEHT’S!</a:t>
            </a:r>
          </a:p>
        </p:txBody>
      </p:sp>
    </p:spTree>
    <p:extLst>
      <p:ext uri="{BB962C8B-B14F-4D97-AF65-F5344CB8AC3E}">
        <p14:creationId xmlns:p14="http://schemas.microsoft.com/office/powerpoint/2010/main" val="278472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1"/>
            <a:ext cx="11166475" cy="15119350"/>
          </a:xfrm>
          <a:prstGeom prst="rect">
            <a:avLst/>
          </a:prstGeom>
          <a:solidFill>
            <a:srgbClr val="FF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3742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398" y="13974107"/>
            <a:ext cx="1422123" cy="13846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1" y="772966"/>
            <a:ext cx="10164719" cy="2720691"/>
            <a:chOff x="0" y="1098833"/>
            <a:chExt cx="6487668" cy="17784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0" y="1222248"/>
              <a:ext cx="6487668" cy="1655064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0" y="1098833"/>
              <a:ext cx="6355080" cy="1655064"/>
            </a:xfrm>
            <a:prstGeom prst="rect">
              <a:avLst/>
            </a:prstGeom>
            <a:solidFill>
              <a:srgbClr val="CD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1FCB133-2A39-9902-DF04-A8FA40A17DD2}"/>
              </a:ext>
            </a:extLst>
          </p:cNvPr>
          <p:cNvSpPr/>
          <p:nvPr/>
        </p:nvSpPr>
        <p:spPr>
          <a:xfrm>
            <a:off x="1" y="5940620"/>
            <a:ext cx="4890584" cy="862256"/>
          </a:xfrm>
          <a:prstGeom prst="rect">
            <a:avLst/>
          </a:prstGeom>
          <a:solidFill>
            <a:srgbClr val="CD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6931" rtlCol="0" anchor="ctr"/>
          <a:lstStyle/>
          <a:p>
            <a:r>
              <a:rPr lang="en-DE" sz="3536" b="1" dirty="0">
                <a:solidFill>
                  <a:srgbClr val="044085"/>
                </a:solidFill>
                <a:latin typeface="Work Sans" pitchFamily="2" charset="77"/>
              </a:rPr>
              <a:t>SO GEHT’S!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909884" y="12138019"/>
            <a:ext cx="10256592" cy="2589774"/>
            <a:chOff x="-150634" y="1098833"/>
            <a:chExt cx="6860881" cy="175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860881" cy="1621623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710246" cy="1621623"/>
            </a:xfrm>
            <a:prstGeom prst="rect">
              <a:avLst/>
            </a:prstGeom>
            <a:solidFill>
              <a:srgbClr val="CD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1191952" y="7196810"/>
            <a:ext cx="4391295" cy="2688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1. Bei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Talentry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registrieren</a:t>
            </a:r>
            <a:b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2.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Offene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Stellenangebote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durchstöbern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b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3. Jobs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mit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wenigen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Klicks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empfehlen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b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4.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Punkte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sammeln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&amp; in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Prämien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umwandeln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b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5. Neue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Kolleg:innen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willkommen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heißen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&amp;</a:t>
            </a:r>
            <a:b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   auf die Geld-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Prämie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freuen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endParaRPr lang="en-DE" sz="1621" b="1" dirty="0">
              <a:solidFill>
                <a:srgbClr val="044085"/>
              </a:solidFill>
              <a:latin typeface="Nunito Sans SemiBol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1179320" y="3944374"/>
            <a:ext cx="8676810" cy="131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Sie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helfen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Personen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aus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Ihrem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Bekanntenkreis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,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einen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spannenden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neuen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Job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zu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finden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-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wir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gewinnen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Dank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Ihnen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Mitarbeitende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, die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perfekt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zu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uns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passen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! Sie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sammeln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für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jede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Aktivität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Punkte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, die Sie in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attraktive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Prämien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umwandeln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können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. </a:t>
            </a:r>
            <a:endParaRPr lang="en-DE" sz="1915" dirty="0">
              <a:solidFill>
                <a:srgbClr val="044085"/>
              </a:solidFill>
              <a:latin typeface="Work Sans Medium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812697" y="2858504"/>
            <a:ext cx="293670" cy="668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742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1199177" y="1339125"/>
            <a:ext cx="8676810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Mitarbeitende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werben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Mitarbeitende</a:t>
            </a:r>
            <a:endParaRPr lang="en-GB" sz="1915" dirty="0">
              <a:solidFill>
                <a:srgbClr val="044085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1179317" y="1656816"/>
            <a:ext cx="7920666" cy="770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5010" b="1" dirty="0">
                <a:solidFill>
                  <a:srgbClr val="044085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1191951" y="500763"/>
            <a:ext cx="2705988" cy="575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2357" b="1" dirty="0">
                <a:solidFill>
                  <a:srgbClr val="044085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550522" y="12601506"/>
            <a:ext cx="8266969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Sie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sind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unsere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besten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und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glaubwürdigsten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Botschafter:innen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!</a:t>
            </a:r>
            <a:endParaRPr lang="en-DE" sz="1915" dirty="0">
              <a:solidFill>
                <a:srgbClr val="044085"/>
              </a:solidFill>
              <a:latin typeface="Work Sans Medium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5372" y="-79891"/>
            <a:ext cx="1422123" cy="138469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73583" y="1253001"/>
            <a:ext cx="636213" cy="157182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C3B109C-B934-1C6D-56F5-9D0B7E6F5187}"/>
              </a:ext>
            </a:extLst>
          </p:cNvPr>
          <p:cNvGrpSpPr/>
          <p:nvPr/>
        </p:nvGrpSpPr>
        <p:grpSpPr>
          <a:xfrm>
            <a:off x="9039314" y="13255726"/>
            <a:ext cx="940962" cy="1254179"/>
            <a:chOff x="6475071" y="2366507"/>
            <a:chExt cx="638634" cy="85121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3E5CFEB-A90C-EC5C-42C5-6C0A0F7BC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D42DE1-47F1-E8E3-126F-C926DE2A7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5891109-2F56-9B70-D4B7-622CA18B9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05B7D43-2749-88D4-F1CF-BE74D2B5AEE4}"/>
              </a:ext>
            </a:extLst>
          </p:cNvPr>
          <p:cNvGrpSpPr/>
          <p:nvPr/>
        </p:nvGrpSpPr>
        <p:grpSpPr>
          <a:xfrm>
            <a:off x="3645006" y="5089048"/>
            <a:ext cx="6942294" cy="7448673"/>
            <a:chOff x="3007887" y="3761978"/>
            <a:chExt cx="3355683" cy="360045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0423DC5-7710-9EC9-6391-B93DA44B8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07887" y="3761978"/>
              <a:ext cx="3355683" cy="3600450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A2F8071-B4A1-5399-FB61-4AB5417B6547}"/>
                </a:ext>
              </a:extLst>
            </p:cNvPr>
            <p:cNvSpPr/>
            <p:nvPr/>
          </p:nvSpPr>
          <p:spPr>
            <a:xfrm>
              <a:off x="3702528" y="6446337"/>
              <a:ext cx="1018708" cy="198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63" b="1" dirty="0" err="1">
                  <a:solidFill>
                    <a:srgbClr val="489BB7"/>
                  </a:solidFill>
                  <a:latin typeface="Nunito Sans SemiBold" pitchFamily="2" charset="77"/>
                </a:rPr>
                <a:t>Prämie</a:t>
              </a:r>
              <a:r>
                <a:rPr lang="en-GB" sz="2063" b="1" dirty="0">
                  <a:solidFill>
                    <a:srgbClr val="489BB7"/>
                  </a:solidFill>
                  <a:latin typeface="Nunito Sans SemiBold" pitchFamily="2" charset="77"/>
                </a:rPr>
                <a:t>: 1000 €</a:t>
              </a:r>
              <a:endParaRPr lang="en-DE" sz="2063" b="1" dirty="0">
                <a:solidFill>
                  <a:srgbClr val="489BB7"/>
                </a:solidFill>
                <a:latin typeface="Nunito Sans SemiBold" pitchFamily="2" charset="77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7AA8D80-3D01-D277-6613-64294D1E7639}"/>
                </a:ext>
              </a:extLst>
            </p:cNvPr>
            <p:cNvSpPr/>
            <p:nvPr/>
          </p:nvSpPr>
          <p:spPr>
            <a:xfrm>
              <a:off x="4980254" y="3958006"/>
              <a:ext cx="954868" cy="219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357" b="1" dirty="0">
                  <a:solidFill>
                    <a:srgbClr val="489BB7"/>
                  </a:solidFill>
                  <a:latin typeface="Nunito Sans SemiBold" pitchFamily="2" charset="77"/>
                </a:rPr>
                <a:t>+ 5 </a:t>
              </a:r>
              <a:r>
                <a:rPr lang="en-GB" sz="2357" b="1" dirty="0" err="1">
                  <a:solidFill>
                    <a:srgbClr val="489BB7"/>
                  </a:solidFill>
                  <a:latin typeface="Nunito Sans SemiBold" pitchFamily="2" charset="77"/>
                </a:rPr>
                <a:t>Punkte</a:t>
              </a:r>
              <a:endParaRPr lang="en-DE" sz="2357" b="1" dirty="0">
                <a:solidFill>
                  <a:srgbClr val="489BB7"/>
                </a:solidFill>
                <a:latin typeface="Nunito Sans SemiBold" pitchFamily="2" charset="77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2AB7E420-17CA-3B66-0BF8-153CFAE70B3E}"/>
              </a:ext>
            </a:extLst>
          </p:cNvPr>
          <p:cNvSpPr/>
          <p:nvPr/>
        </p:nvSpPr>
        <p:spPr>
          <a:xfrm>
            <a:off x="1550523" y="13190947"/>
            <a:ext cx="7164926" cy="8029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Helfen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uns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,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offene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Positionen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mit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Top-Kandidat:innen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aus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Ihrem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Netzwerk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zu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besetzen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. Am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besten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legen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gleich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los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!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Registrieren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sich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unter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 </a:t>
            </a:r>
            <a:r>
              <a:rPr lang="en-GB" sz="1621" b="1" u="sng" dirty="0" err="1">
                <a:solidFill>
                  <a:srgbClr val="044085"/>
                </a:solidFill>
                <a:latin typeface="Nunito Sans SemiBold" pitchFamily="2" charset="77"/>
              </a:rPr>
              <a:t>musterfirma.talentry.com</a:t>
            </a:r>
            <a:r>
              <a:rPr lang="en-GB" sz="1621" b="1" u="sng" dirty="0">
                <a:solidFill>
                  <a:srgbClr val="044085"/>
                </a:solidFill>
                <a:latin typeface="Nunito Sans SemiBold" pitchFamily="2" charset="77"/>
              </a:rPr>
              <a:t> 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-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oder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holen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sich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die App:</a:t>
            </a:r>
            <a:endParaRPr lang="en-DE" sz="1621" b="1" dirty="0">
              <a:solidFill>
                <a:srgbClr val="044085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890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1"/>
            <a:ext cx="11166475" cy="15119350"/>
          </a:xfrm>
          <a:prstGeom prst="rect">
            <a:avLst/>
          </a:prstGeom>
          <a:solidFill>
            <a:srgbClr val="F7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3742" dirty="0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021" y="14009790"/>
            <a:ext cx="1422123" cy="13846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-274" y="797458"/>
            <a:ext cx="10164723" cy="2720691"/>
            <a:chOff x="-320573" y="1098833"/>
            <a:chExt cx="6808241" cy="1778479"/>
          </a:xfrm>
          <a:solidFill>
            <a:srgbClr val="71697A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-320572" y="1222248"/>
              <a:ext cx="6808240" cy="1655064"/>
            </a:xfrm>
            <a:prstGeom prst="rect">
              <a:avLst/>
            </a:prstGeom>
            <a:solidFill>
              <a:srgbClr val="FFB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320573" y="1098833"/>
              <a:ext cx="6675653" cy="1655064"/>
            </a:xfrm>
            <a:prstGeom prst="rect">
              <a:avLst/>
            </a:prstGeom>
            <a:solidFill>
              <a:srgbClr val="4C6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909888" y="12115030"/>
            <a:ext cx="10256587" cy="2589774"/>
            <a:chOff x="-150634" y="1098833"/>
            <a:chExt cx="6860878" cy="1757689"/>
          </a:xfrm>
          <a:solidFill>
            <a:srgbClr val="71697A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860877" cy="1621623"/>
            </a:xfrm>
            <a:prstGeom prst="rect">
              <a:avLst/>
            </a:prstGeom>
            <a:solidFill>
              <a:srgbClr val="FFB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710244" cy="1621623"/>
            </a:xfrm>
            <a:prstGeom prst="rect">
              <a:avLst/>
            </a:prstGeom>
            <a:solidFill>
              <a:srgbClr val="4C6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1191952" y="7196810"/>
            <a:ext cx="4391295" cy="2688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  <a:t>1. Bei </a:t>
            </a:r>
            <a:r>
              <a:rPr lang="en-GB" sz="1621" b="1" dirty="0" err="1">
                <a:solidFill>
                  <a:srgbClr val="4C688F"/>
                </a:solidFill>
                <a:latin typeface="Nunito Sans SemiBold" pitchFamily="2" charset="77"/>
              </a:rPr>
              <a:t>Talentry</a:t>
            </a:r>
            <a: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4C688F"/>
                </a:solidFill>
                <a:latin typeface="Nunito Sans SemiBold" pitchFamily="2" charset="77"/>
              </a:rPr>
              <a:t>registrieren</a:t>
            </a:r>
            <a:b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  <a:t>2. </a:t>
            </a:r>
            <a:r>
              <a:rPr lang="en-GB" sz="1621" b="1" dirty="0" err="1">
                <a:solidFill>
                  <a:srgbClr val="4C688F"/>
                </a:solidFill>
                <a:latin typeface="Nunito Sans SemiBold" pitchFamily="2" charset="77"/>
              </a:rPr>
              <a:t>Offene</a:t>
            </a:r>
            <a: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4C688F"/>
                </a:solidFill>
                <a:latin typeface="Nunito Sans SemiBold" pitchFamily="2" charset="77"/>
              </a:rPr>
              <a:t>Stellenangebote</a:t>
            </a:r>
            <a: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4C688F"/>
                </a:solidFill>
                <a:latin typeface="Nunito Sans SemiBold" pitchFamily="2" charset="77"/>
              </a:rPr>
              <a:t>durchstöbern</a:t>
            </a:r>
            <a: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b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  <a:t>3. Jobs </a:t>
            </a:r>
            <a:r>
              <a:rPr lang="en-GB" sz="1621" b="1" dirty="0" err="1">
                <a:solidFill>
                  <a:srgbClr val="4C688F"/>
                </a:solidFill>
                <a:latin typeface="Nunito Sans SemiBold" pitchFamily="2" charset="77"/>
              </a:rPr>
              <a:t>mit</a:t>
            </a:r>
            <a: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4C688F"/>
                </a:solidFill>
                <a:latin typeface="Nunito Sans SemiBold" pitchFamily="2" charset="77"/>
              </a:rPr>
              <a:t>wenigen</a:t>
            </a:r>
            <a: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  <a:t> Klicks </a:t>
            </a:r>
            <a:r>
              <a:rPr lang="en-GB" sz="1621" b="1" dirty="0" err="1">
                <a:solidFill>
                  <a:srgbClr val="4C688F"/>
                </a:solidFill>
                <a:latin typeface="Nunito Sans SemiBold" pitchFamily="2" charset="77"/>
              </a:rPr>
              <a:t>empfehlen</a:t>
            </a:r>
            <a: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b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  <a:t>4. </a:t>
            </a:r>
            <a:r>
              <a:rPr lang="en-GB" sz="1621" b="1" dirty="0" err="1">
                <a:solidFill>
                  <a:srgbClr val="4C688F"/>
                </a:solidFill>
                <a:latin typeface="Nunito Sans SemiBold" pitchFamily="2" charset="77"/>
              </a:rPr>
              <a:t>Punkte</a:t>
            </a:r>
            <a: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4C688F"/>
                </a:solidFill>
                <a:latin typeface="Nunito Sans SemiBold" pitchFamily="2" charset="77"/>
              </a:rPr>
              <a:t>sammeln</a:t>
            </a:r>
            <a: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  <a:t> &amp; in </a:t>
            </a:r>
            <a:r>
              <a:rPr lang="en-GB" sz="1621" b="1" dirty="0" err="1">
                <a:solidFill>
                  <a:srgbClr val="4C688F"/>
                </a:solidFill>
                <a:latin typeface="Nunito Sans SemiBold" pitchFamily="2" charset="77"/>
              </a:rPr>
              <a:t>Prämien</a:t>
            </a:r>
            <a: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4C688F"/>
                </a:solidFill>
                <a:latin typeface="Nunito Sans SemiBold" pitchFamily="2" charset="77"/>
              </a:rPr>
              <a:t>umwandeln</a:t>
            </a:r>
            <a: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b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  <a:t>5. Neue </a:t>
            </a:r>
            <a:r>
              <a:rPr lang="en-GB" sz="1621" b="1" dirty="0" err="1">
                <a:solidFill>
                  <a:srgbClr val="4C688F"/>
                </a:solidFill>
                <a:latin typeface="Nunito Sans SemiBold" pitchFamily="2" charset="77"/>
              </a:rPr>
              <a:t>Kolleg:innen</a:t>
            </a:r>
            <a: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4C688F"/>
                </a:solidFill>
                <a:latin typeface="Nunito Sans SemiBold" pitchFamily="2" charset="77"/>
              </a:rPr>
              <a:t>willkommen</a:t>
            </a:r>
            <a: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4C688F"/>
                </a:solidFill>
                <a:latin typeface="Nunito Sans SemiBold" pitchFamily="2" charset="77"/>
              </a:rPr>
              <a:t>heißen</a:t>
            </a:r>
            <a: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  <a:t> &amp; </a:t>
            </a:r>
            <a:b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  <a:t>     auf die Geld-</a:t>
            </a:r>
            <a:r>
              <a:rPr lang="en-GB" sz="1621" b="1" dirty="0" err="1">
                <a:solidFill>
                  <a:srgbClr val="4C688F"/>
                </a:solidFill>
                <a:latin typeface="Nunito Sans SemiBold" pitchFamily="2" charset="77"/>
              </a:rPr>
              <a:t>Prämie</a:t>
            </a:r>
            <a: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4C688F"/>
                </a:solidFill>
                <a:latin typeface="Nunito Sans SemiBold" pitchFamily="2" charset="77"/>
              </a:rPr>
              <a:t>freuen</a:t>
            </a:r>
            <a:r>
              <a:rPr lang="en-GB" sz="1621" b="1" dirty="0">
                <a:solidFill>
                  <a:srgbClr val="4C688F"/>
                </a:solidFill>
                <a:latin typeface="Nunito Sans SemiBold" pitchFamily="2" charset="77"/>
              </a:rPr>
              <a:t> </a:t>
            </a:r>
            <a:endParaRPr lang="en-DE" sz="1621" b="1" dirty="0">
              <a:solidFill>
                <a:srgbClr val="4C688F"/>
              </a:solidFill>
              <a:latin typeface="Nunito Sans SemiBol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1179320" y="3944374"/>
            <a:ext cx="8676810" cy="131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4C688F"/>
                </a:solidFill>
                <a:latin typeface="Work Sans Medium" pitchFamily="2" charset="77"/>
              </a:rPr>
              <a:t>Sie </a:t>
            </a:r>
            <a:r>
              <a:rPr lang="en-GB" sz="1915" dirty="0" err="1">
                <a:solidFill>
                  <a:srgbClr val="4C688F"/>
                </a:solidFill>
                <a:latin typeface="Work Sans Medium" pitchFamily="2" charset="77"/>
              </a:rPr>
              <a:t>helfen</a:t>
            </a:r>
            <a:r>
              <a:rPr lang="en-GB" sz="1915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4C688F"/>
                </a:solidFill>
                <a:latin typeface="Work Sans Medium" pitchFamily="2" charset="77"/>
              </a:rPr>
              <a:t>Personen</a:t>
            </a:r>
            <a:r>
              <a:rPr lang="en-GB" sz="1915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4C688F"/>
                </a:solidFill>
                <a:latin typeface="Work Sans Medium" pitchFamily="2" charset="77"/>
              </a:rPr>
              <a:t>aus</a:t>
            </a:r>
            <a:r>
              <a:rPr lang="en-GB" sz="1915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4C688F"/>
                </a:solidFill>
                <a:latin typeface="Work Sans Medium" pitchFamily="2" charset="77"/>
              </a:rPr>
              <a:t>Ihrem</a:t>
            </a:r>
            <a:r>
              <a:rPr lang="en-GB" sz="1915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4C688F"/>
                </a:solidFill>
                <a:latin typeface="Work Sans Medium" pitchFamily="2" charset="77"/>
              </a:rPr>
              <a:t>Bekanntenkreis</a:t>
            </a:r>
            <a:r>
              <a:rPr lang="en-GB" sz="1915" dirty="0">
                <a:solidFill>
                  <a:srgbClr val="4C688F"/>
                </a:solidFill>
                <a:latin typeface="Work Sans Medium" pitchFamily="2" charset="77"/>
              </a:rPr>
              <a:t>, </a:t>
            </a:r>
            <a:r>
              <a:rPr lang="en-GB" sz="1915" dirty="0" err="1">
                <a:solidFill>
                  <a:srgbClr val="4C688F"/>
                </a:solidFill>
                <a:latin typeface="Work Sans Medium" pitchFamily="2" charset="77"/>
              </a:rPr>
              <a:t>einen</a:t>
            </a:r>
            <a:r>
              <a:rPr lang="en-GB" sz="1915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4C688F"/>
                </a:solidFill>
                <a:latin typeface="Work Sans Medium" pitchFamily="2" charset="77"/>
              </a:rPr>
              <a:t>spannenden</a:t>
            </a:r>
            <a:r>
              <a:rPr lang="en-GB" sz="1915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4C688F"/>
                </a:solidFill>
                <a:latin typeface="Work Sans Medium" pitchFamily="2" charset="77"/>
              </a:rPr>
              <a:t>neuen</a:t>
            </a:r>
            <a:r>
              <a:rPr lang="en-GB" sz="1915" dirty="0">
                <a:solidFill>
                  <a:srgbClr val="4C688F"/>
                </a:solidFill>
                <a:latin typeface="Work Sans Medium" pitchFamily="2" charset="77"/>
              </a:rPr>
              <a:t> Job </a:t>
            </a:r>
            <a:r>
              <a:rPr lang="en-GB" sz="1915" dirty="0" err="1">
                <a:solidFill>
                  <a:srgbClr val="4C688F"/>
                </a:solidFill>
                <a:latin typeface="Work Sans Medium" pitchFamily="2" charset="77"/>
              </a:rPr>
              <a:t>zu</a:t>
            </a:r>
            <a:r>
              <a:rPr lang="en-GB" sz="1915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4C688F"/>
                </a:solidFill>
                <a:latin typeface="Work Sans Medium" pitchFamily="2" charset="77"/>
              </a:rPr>
              <a:t>finden</a:t>
            </a:r>
            <a:r>
              <a:rPr lang="en-GB" sz="1915" dirty="0">
                <a:solidFill>
                  <a:srgbClr val="4C688F"/>
                </a:solidFill>
                <a:latin typeface="Work Sans Medium" pitchFamily="2" charset="77"/>
              </a:rPr>
              <a:t> - </a:t>
            </a:r>
            <a:r>
              <a:rPr lang="en-GB" sz="1915" dirty="0" err="1">
                <a:solidFill>
                  <a:srgbClr val="4C688F"/>
                </a:solidFill>
                <a:latin typeface="Work Sans Medium" pitchFamily="2" charset="77"/>
              </a:rPr>
              <a:t>wir</a:t>
            </a:r>
            <a:r>
              <a:rPr lang="en-GB" sz="1915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4C688F"/>
                </a:solidFill>
                <a:latin typeface="Work Sans Medium" pitchFamily="2" charset="77"/>
              </a:rPr>
              <a:t>gewinnen</a:t>
            </a:r>
            <a:r>
              <a:rPr lang="en-GB" sz="1915" dirty="0">
                <a:solidFill>
                  <a:srgbClr val="4C688F"/>
                </a:solidFill>
                <a:latin typeface="Work Sans Medium" pitchFamily="2" charset="77"/>
              </a:rPr>
              <a:t> Dank </a:t>
            </a:r>
            <a:r>
              <a:rPr lang="en-GB" sz="1915" dirty="0" err="1">
                <a:solidFill>
                  <a:srgbClr val="4C688F"/>
                </a:solidFill>
                <a:latin typeface="Work Sans Medium" pitchFamily="2" charset="77"/>
              </a:rPr>
              <a:t>Ihnen</a:t>
            </a:r>
            <a:r>
              <a:rPr lang="en-GB" sz="1915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4C688F"/>
                </a:solidFill>
                <a:latin typeface="Work Sans Medium" pitchFamily="2" charset="77"/>
              </a:rPr>
              <a:t>Mitarbeitende</a:t>
            </a:r>
            <a:r>
              <a:rPr lang="en-GB" sz="1915" dirty="0">
                <a:solidFill>
                  <a:srgbClr val="4C688F"/>
                </a:solidFill>
                <a:latin typeface="Work Sans Medium" pitchFamily="2" charset="77"/>
              </a:rPr>
              <a:t>, die </a:t>
            </a:r>
            <a:r>
              <a:rPr lang="en-GB" sz="1915" dirty="0" err="1">
                <a:solidFill>
                  <a:srgbClr val="4C688F"/>
                </a:solidFill>
                <a:latin typeface="Work Sans Medium" pitchFamily="2" charset="77"/>
              </a:rPr>
              <a:t>perfekt</a:t>
            </a:r>
            <a:r>
              <a:rPr lang="en-GB" sz="1915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4C688F"/>
                </a:solidFill>
                <a:latin typeface="Work Sans Medium" pitchFamily="2" charset="77"/>
              </a:rPr>
              <a:t>zu</a:t>
            </a:r>
            <a:r>
              <a:rPr lang="en-GB" sz="1915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4C688F"/>
                </a:solidFill>
                <a:latin typeface="Work Sans Medium" pitchFamily="2" charset="77"/>
              </a:rPr>
              <a:t>uns</a:t>
            </a:r>
            <a:r>
              <a:rPr lang="en-GB" sz="1915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4C688F"/>
                </a:solidFill>
                <a:latin typeface="Work Sans Medium" pitchFamily="2" charset="77"/>
              </a:rPr>
              <a:t>passen</a:t>
            </a:r>
            <a:r>
              <a:rPr lang="en-GB" sz="1915" dirty="0">
                <a:solidFill>
                  <a:srgbClr val="4C688F"/>
                </a:solidFill>
                <a:latin typeface="Work Sans Medium" pitchFamily="2" charset="77"/>
              </a:rPr>
              <a:t>! Sie </a:t>
            </a:r>
            <a:r>
              <a:rPr lang="en-GB" sz="1915" dirty="0" err="1">
                <a:solidFill>
                  <a:srgbClr val="4C688F"/>
                </a:solidFill>
                <a:latin typeface="Work Sans Medium" pitchFamily="2" charset="77"/>
              </a:rPr>
              <a:t>sammeln</a:t>
            </a:r>
            <a:r>
              <a:rPr lang="en-GB" sz="1915" dirty="0">
                <a:solidFill>
                  <a:srgbClr val="4C688F"/>
                </a:solidFill>
                <a:latin typeface="Work Sans Medium" pitchFamily="2" charset="77"/>
              </a:rPr>
              <a:t> für </a:t>
            </a:r>
            <a:r>
              <a:rPr lang="en-GB" sz="1915" dirty="0" err="1">
                <a:solidFill>
                  <a:srgbClr val="4C688F"/>
                </a:solidFill>
                <a:latin typeface="Work Sans Medium" pitchFamily="2" charset="77"/>
              </a:rPr>
              <a:t>jede</a:t>
            </a:r>
            <a:r>
              <a:rPr lang="en-GB" sz="1915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4C688F"/>
                </a:solidFill>
                <a:latin typeface="Work Sans Medium" pitchFamily="2" charset="77"/>
              </a:rPr>
              <a:t>Aktivität</a:t>
            </a:r>
            <a:r>
              <a:rPr lang="en-GB" sz="1915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4C688F"/>
                </a:solidFill>
                <a:latin typeface="Work Sans Medium" pitchFamily="2" charset="77"/>
              </a:rPr>
              <a:t>Punkte</a:t>
            </a:r>
            <a:r>
              <a:rPr lang="en-GB" sz="1915" dirty="0">
                <a:solidFill>
                  <a:srgbClr val="4C688F"/>
                </a:solidFill>
                <a:latin typeface="Work Sans Medium" pitchFamily="2" charset="77"/>
              </a:rPr>
              <a:t>, die Sie in </a:t>
            </a:r>
            <a:r>
              <a:rPr lang="en-GB" sz="1915" dirty="0" err="1">
                <a:solidFill>
                  <a:srgbClr val="4C688F"/>
                </a:solidFill>
                <a:latin typeface="Work Sans Medium" pitchFamily="2" charset="77"/>
              </a:rPr>
              <a:t>attraktive</a:t>
            </a:r>
            <a:r>
              <a:rPr lang="en-GB" sz="1915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4C688F"/>
                </a:solidFill>
                <a:latin typeface="Work Sans Medium" pitchFamily="2" charset="77"/>
              </a:rPr>
              <a:t>Prämien</a:t>
            </a:r>
            <a:r>
              <a:rPr lang="en-GB" sz="1915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4C688F"/>
                </a:solidFill>
                <a:latin typeface="Work Sans Medium" pitchFamily="2" charset="77"/>
              </a:rPr>
              <a:t>umwandeln</a:t>
            </a:r>
            <a:r>
              <a:rPr lang="en-GB" sz="1915" dirty="0">
                <a:solidFill>
                  <a:srgbClr val="4C688F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4C688F"/>
                </a:solidFill>
                <a:latin typeface="Work Sans Medium" pitchFamily="2" charset="77"/>
              </a:rPr>
              <a:t>können</a:t>
            </a:r>
            <a:r>
              <a:rPr lang="en-GB" sz="1915" dirty="0">
                <a:solidFill>
                  <a:srgbClr val="4C688F"/>
                </a:solidFill>
                <a:latin typeface="Work Sans Medium" pitchFamily="2" charset="77"/>
              </a:rPr>
              <a:t>. </a:t>
            </a:r>
            <a:endParaRPr lang="en-DE" sz="1915" dirty="0">
              <a:solidFill>
                <a:srgbClr val="4C688F"/>
              </a:solidFill>
              <a:latin typeface="Work Sans Medium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812697" y="2858504"/>
            <a:ext cx="293670" cy="668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742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1199177" y="1339125"/>
            <a:ext cx="8676810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 err="1">
                <a:solidFill>
                  <a:schemeClr val="bg1"/>
                </a:solidFill>
                <a:latin typeface="Work Sans Medium" pitchFamily="2" charset="77"/>
              </a:rPr>
              <a:t>Mitarbeitende</a:t>
            </a:r>
            <a:r>
              <a:rPr lang="en-GB" sz="1915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chemeClr val="bg1"/>
                </a:solidFill>
                <a:latin typeface="Work Sans Medium" pitchFamily="2" charset="77"/>
              </a:rPr>
              <a:t>werben</a:t>
            </a:r>
            <a:r>
              <a:rPr lang="en-GB" sz="1915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chemeClr val="bg1"/>
                </a:solidFill>
                <a:latin typeface="Work Sans Medium" pitchFamily="2" charset="77"/>
              </a:rPr>
              <a:t>Mitarbeitende</a:t>
            </a:r>
            <a:endParaRPr lang="en-GB" sz="1915" dirty="0">
              <a:solidFill>
                <a:schemeClr val="bg1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1179317" y="1656816"/>
            <a:ext cx="7920666" cy="770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5010" b="1" dirty="0">
                <a:solidFill>
                  <a:schemeClr val="bg1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1191951" y="500763"/>
            <a:ext cx="2705988" cy="575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2357" b="1" dirty="0">
                <a:solidFill>
                  <a:srgbClr val="4C688F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550530" y="12578519"/>
            <a:ext cx="8305599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chemeClr val="bg1"/>
                </a:solidFill>
                <a:latin typeface="Work Sans Medium" pitchFamily="2" charset="77"/>
              </a:rPr>
              <a:t>Sie </a:t>
            </a:r>
            <a:r>
              <a:rPr lang="en-GB" sz="1915" dirty="0" err="1">
                <a:solidFill>
                  <a:schemeClr val="bg1"/>
                </a:solidFill>
                <a:latin typeface="Work Sans Medium" pitchFamily="2" charset="77"/>
              </a:rPr>
              <a:t>sind</a:t>
            </a:r>
            <a:r>
              <a:rPr lang="en-GB" sz="1915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chemeClr val="bg1"/>
                </a:solidFill>
                <a:latin typeface="Work Sans Medium" pitchFamily="2" charset="77"/>
              </a:rPr>
              <a:t>unsere</a:t>
            </a:r>
            <a:r>
              <a:rPr lang="en-GB" sz="1915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chemeClr val="bg1"/>
                </a:solidFill>
                <a:latin typeface="Work Sans Medium" pitchFamily="2" charset="77"/>
              </a:rPr>
              <a:t>besten</a:t>
            </a:r>
            <a:r>
              <a:rPr lang="en-GB" sz="1915" dirty="0">
                <a:solidFill>
                  <a:schemeClr val="bg1"/>
                </a:solidFill>
                <a:latin typeface="Work Sans Medium" pitchFamily="2" charset="77"/>
              </a:rPr>
              <a:t> und </a:t>
            </a:r>
            <a:r>
              <a:rPr lang="en-GB" sz="1915" dirty="0" err="1">
                <a:solidFill>
                  <a:schemeClr val="bg1"/>
                </a:solidFill>
                <a:latin typeface="Work Sans Medium" pitchFamily="2" charset="77"/>
              </a:rPr>
              <a:t>glaubwürdigsten</a:t>
            </a:r>
            <a:r>
              <a:rPr lang="en-GB" sz="1915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chemeClr val="bg1"/>
                </a:solidFill>
                <a:latin typeface="Work Sans Medium" pitchFamily="2" charset="77"/>
              </a:rPr>
              <a:t>Botschafter:innen</a:t>
            </a:r>
            <a:r>
              <a:rPr lang="en-GB" sz="1915" dirty="0">
                <a:solidFill>
                  <a:schemeClr val="bg1"/>
                </a:solidFill>
                <a:latin typeface="Work Sans Medium" pitchFamily="2" charset="77"/>
              </a:rPr>
              <a:t>!</a:t>
            </a:r>
            <a:endParaRPr lang="en-DE" sz="1915" dirty="0">
              <a:solidFill>
                <a:schemeClr val="bg1"/>
              </a:solidFill>
              <a:latin typeface="Work Sans Medium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1575" y="557629"/>
            <a:ext cx="1422123" cy="138469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3583" y="1253001"/>
            <a:ext cx="636213" cy="157182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C3B109C-B934-1C6D-56F5-9D0B7E6F5187}"/>
              </a:ext>
            </a:extLst>
          </p:cNvPr>
          <p:cNvGrpSpPr/>
          <p:nvPr/>
        </p:nvGrpSpPr>
        <p:grpSpPr>
          <a:xfrm>
            <a:off x="9039314" y="13250149"/>
            <a:ext cx="940962" cy="1254179"/>
            <a:chOff x="6475071" y="2366507"/>
            <a:chExt cx="638634" cy="85121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3E5CFEB-A90C-EC5C-42C5-6C0A0F7BC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D42DE1-47F1-E8E3-126F-C926DE2A7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5891109-2F56-9B70-D4B7-622CA18B9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8F5788A7-5FAC-F03A-3560-F201BE0DF3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7699" y="5097722"/>
            <a:ext cx="6942294" cy="744867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A620FC5-5BE5-9350-85ED-E1EAD1AEAEC3}"/>
              </a:ext>
            </a:extLst>
          </p:cNvPr>
          <p:cNvSpPr/>
          <p:nvPr/>
        </p:nvSpPr>
        <p:spPr>
          <a:xfrm>
            <a:off x="5082088" y="10642503"/>
            <a:ext cx="2107520" cy="40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63" b="1" dirty="0" err="1">
                <a:solidFill>
                  <a:srgbClr val="489BB7"/>
                </a:solidFill>
                <a:latin typeface="Nunito Sans SemiBold" pitchFamily="2" charset="77"/>
              </a:rPr>
              <a:t>Prämie</a:t>
            </a:r>
            <a:r>
              <a:rPr lang="en-GB" sz="2063" b="1" dirty="0">
                <a:solidFill>
                  <a:srgbClr val="489BB7"/>
                </a:solidFill>
                <a:latin typeface="Nunito Sans SemiBold" pitchFamily="2" charset="77"/>
              </a:rPr>
              <a:t>: 1000 €</a:t>
            </a:r>
            <a:endParaRPr lang="en-DE" sz="2063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AA5AD6-F982-728D-373B-E85558DB0940}"/>
              </a:ext>
            </a:extLst>
          </p:cNvPr>
          <p:cNvSpPr/>
          <p:nvPr/>
        </p:nvSpPr>
        <p:spPr>
          <a:xfrm>
            <a:off x="7725472" y="5494596"/>
            <a:ext cx="1975447" cy="455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57" b="1" dirty="0">
                <a:solidFill>
                  <a:srgbClr val="489BB7"/>
                </a:solidFill>
                <a:latin typeface="Nunito Sans SemiBold" pitchFamily="2" charset="77"/>
              </a:rPr>
              <a:t>+ 5 </a:t>
            </a:r>
            <a:r>
              <a:rPr lang="en-GB" sz="2357" b="1" dirty="0" err="1">
                <a:solidFill>
                  <a:srgbClr val="489BB7"/>
                </a:solidFill>
                <a:latin typeface="Nunito Sans SemiBold" pitchFamily="2" charset="77"/>
              </a:rPr>
              <a:t>Punkte</a:t>
            </a:r>
            <a:endParaRPr lang="en-DE" sz="2357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573659D-0DBF-07BB-A70D-B165EFC42E36}"/>
              </a:ext>
            </a:extLst>
          </p:cNvPr>
          <p:cNvSpPr/>
          <p:nvPr/>
        </p:nvSpPr>
        <p:spPr>
          <a:xfrm>
            <a:off x="1550523" y="13167959"/>
            <a:ext cx="7164926" cy="8029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Helfen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uns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,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offene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Positionen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mit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Top-Kandidat:innen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aus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Ihrem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Netzwerk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zu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besetzen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. Am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besten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legen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gleich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los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!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Registrieren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sich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unter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 </a:t>
            </a:r>
            <a:r>
              <a:rPr lang="en-GB" sz="1621" b="1" u="sng" dirty="0" err="1">
                <a:solidFill>
                  <a:schemeClr val="bg1"/>
                </a:solidFill>
                <a:latin typeface="Nunito Sans SemiBold" pitchFamily="2" charset="77"/>
              </a:rPr>
              <a:t>musterfirma.talentry.com</a:t>
            </a:r>
            <a:r>
              <a:rPr lang="en-GB" sz="1621" b="1" u="sng" dirty="0">
                <a:solidFill>
                  <a:schemeClr val="bg1"/>
                </a:solidFill>
                <a:latin typeface="Nunito Sans SemiBold" pitchFamily="2" charset="77"/>
              </a:rPr>
              <a:t> 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-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oder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holen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sich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die App:</a:t>
            </a:r>
            <a:endParaRPr lang="en-DE" sz="1621" b="1" dirty="0">
              <a:solidFill>
                <a:schemeClr val="bg1"/>
              </a:solidFill>
              <a:latin typeface="Nunito Sans SemiBold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0442A41-EB10-40D0-C546-BA812A03A1A8}"/>
              </a:ext>
            </a:extLst>
          </p:cNvPr>
          <p:cNvSpPr/>
          <p:nvPr/>
        </p:nvSpPr>
        <p:spPr>
          <a:xfrm>
            <a:off x="1" y="5940620"/>
            <a:ext cx="5583236" cy="862256"/>
          </a:xfrm>
          <a:prstGeom prst="rect">
            <a:avLst/>
          </a:prstGeom>
          <a:solidFill>
            <a:srgbClr val="CE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6931" rtlCol="0" anchor="ctr"/>
          <a:lstStyle/>
          <a:p>
            <a:r>
              <a:rPr lang="en-DE" sz="3536" b="1" dirty="0">
                <a:solidFill>
                  <a:srgbClr val="4C688F"/>
                </a:solidFill>
                <a:latin typeface="Work Sans" pitchFamily="2" charset="77"/>
              </a:rPr>
              <a:t>SO GEHT’S!</a:t>
            </a:r>
          </a:p>
        </p:txBody>
      </p:sp>
    </p:spTree>
    <p:extLst>
      <p:ext uri="{BB962C8B-B14F-4D97-AF65-F5344CB8AC3E}">
        <p14:creationId xmlns:p14="http://schemas.microsoft.com/office/powerpoint/2010/main" val="397133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1"/>
            <a:ext cx="11166475" cy="15119350"/>
          </a:xfrm>
          <a:prstGeom prst="rect">
            <a:avLst/>
          </a:prstGeom>
          <a:solidFill>
            <a:srgbClr val="EE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3742" dirty="0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021" y="14009790"/>
            <a:ext cx="1422123" cy="13846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-1" y="772966"/>
            <a:ext cx="10164723" cy="2720691"/>
            <a:chOff x="-320573" y="1098833"/>
            <a:chExt cx="6808241" cy="1778479"/>
          </a:xfrm>
          <a:solidFill>
            <a:srgbClr val="71697A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-320572" y="1222248"/>
              <a:ext cx="6808240" cy="1655064"/>
            </a:xfrm>
            <a:prstGeom prst="rect">
              <a:avLst/>
            </a:prstGeom>
            <a:solidFill>
              <a:srgbClr val="E4B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320573" y="1098833"/>
              <a:ext cx="6675653" cy="1655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909888" y="12115030"/>
            <a:ext cx="10256587" cy="2589774"/>
            <a:chOff x="-150634" y="1098833"/>
            <a:chExt cx="6860878" cy="1757689"/>
          </a:xfrm>
          <a:solidFill>
            <a:srgbClr val="71697A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860877" cy="1621623"/>
            </a:xfrm>
            <a:prstGeom prst="rect">
              <a:avLst/>
            </a:prstGeom>
            <a:solidFill>
              <a:srgbClr val="E4B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710244" cy="16216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1191952" y="7196810"/>
            <a:ext cx="4391295" cy="2688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1. Bei 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Talentry</a:t>
            </a: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registrieren</a:t>
            </a:r>
            <a:b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2. 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Offene</a:t>
            </a: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Stellenangebote</a:t>
            </a: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durchstöbern</a:t>
            </a: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b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3. Jobs 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mit</a:t>
            </a: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wenigen</a:t>
            </a: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 Klicks 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empfehlen</a:t>
            </a: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b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4. 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Punkte</a:t>
            </a: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sammeln</a:t>
            </a: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 &amp; in 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Prämien</a:t>
            </a: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umwandeln</a:t>
            </a: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b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5. Neue 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Kolleg:innen</a:t>
            </a: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willkommen</a:t>
            </a: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heißen</a:t>
            </a: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 &amp; </a:t>
            </a:r>
            <a:b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621" b="1">
                <a:solidFill>
                  <a:srgbClr val="71697A"/>
                </a:solidFill>
                <a:latin typeface="Nunito Sans SemiBold" pitchFamily="2" charset="77"/>
              </a:rPr>
              <a:t>     auf die </a:t>
            </a: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Geld-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Prämie</a:t>
            </a: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freuen</a:t>
            </a: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endParaRPr lang="en-DE" sz="1621" b="1" dirty="0">
              <a:solidFill>
                <a:srgbClr val="71697A"/>
              </a:solidFill>
              <a:latin typeface="Nunito Sans SemiBol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1179320" y="3944374"/>
            <a:ext cx="8676810" cy="131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Sie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helfen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Personen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aus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Ihrem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Bekanntenkreis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,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einen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spannenden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neuen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Job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zu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finden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-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wir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gewinnen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Dank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Ihnen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Mitarbeitende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, die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perfekt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zu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uns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passen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! Sie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sammeln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für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jede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Aktivität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Punkte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, die Sie in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attraktive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Prämien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umwandeln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können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. </a:t>
            </a:r>
            <a:endParaRPr lang="en-DE" sz="1915" dirty="0">
              <a:solidFill>
                <a:srgbClr val="71697A"/>
              </a:solidFill>
              <a:latin typeface="Work Sans Medium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812697" y="2858504"/>
            <a:ext cx="293670" cy="668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742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1199177" y="1339125"/>
            <a:ext cx="8676810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 err="1">
                <a:solidFill>
                  <a:schemeClr val="bg1"/>
                </a:solidFill>
                <a:latin typeface="Work Sans Medium" pitchFamily="2" charset="77"/>
              </a:rPr>
              <a:t>Mitarbeitende</a:t>
            </a:r>
            <a:r>
              <a:rPr lang="en-GB" sz="1915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chemeClr val="bg1"/>
                </a:solidFill>
                <a:latin typeface="Work Sans Medium" pitchFamily="2" charset="77"/>
              </a:rPr>
              <a:t>werben</a:t>
            </a:r>
            <a:r>
              <a:rPr lang="en-GB" sz="1915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chemeClr val="bg1"/>
                </a:solidFill>
                <a:latin typeface="Work Sans Medium" pitchFamily="2" charset="77"/>
              </a:rPr>
              <a:t>Mitarbeitende</a:t>
            </a:r>
            <a:endParaRPr lang="en-GB" sz="1915" dirty="0">
              <a:solidFill>
                <a:schemeClr val="bg1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1179317" y="1656816"/>
            <a:ext cx="7920666" cy="770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5010" b="1" dirty="0">
                <a:solidFill>
                  <a:schemeClr val="bg1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1191951" y="500763"/>
            <a:ext cx="2705988" cy="575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2357" b="1" dirty="0">
                <a:solidFill>
                  <a:srgbClr val="71697A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550530" y="12578519"/>
            <a:ext cx="8305599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chemeClr val="bg1"/>
                </a:solidFill>
                <a:latin typeface="Work Sans Medium" pitchFamily="2" charset="77"/>
              </a:rPr>
              <a:t>Sie </a:t>
            </a:r>
            <a:r>
              <a:rPr lang="en-GB" sz="1915" dirty="0" err="1">
                <a:solidFill>
                  <a:schemeClr val="bg1"/>
                </a:solidFill>
                <a:latin typeface="Work Sans Medium" pitchFamily="2" charset="77"/>
              </a:rPr>
              <a:t>sind</a:t>
            </a:r>
            <a:r>
              <a:rPr lang="en-GB" sz="1915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chemeClr val="bg1"/>
                </a:solidFill>
                <a:latin typeface="Work Sans Medium" pitchFamily="2" charset="77"/>
              </a:rPr>
              <a:t>unsere</a:t>
            </a:r>
            <a:r>
              <a:rPr lang="en-GB" sz="1915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chemeClr val="bg1"/>
                </a:solidFill>
                <a:latin typeface="Work Sans Medium" pitchFamily="2" charset="77"/>
              </a:rPr>
              <a:t>besten</a:t>
            </a:r>
            <a:r>
              <a:rPr lang="en-GB" sz="1915" dirty="0">
                <a:solidFill>
                  <a:schemeClr val="bg1"/>
                </a:solidFill>
                <a:latin typeface="Work Sans Medium" pitchFamily="2" charset="77"/>
              </a:rPr>
              <a:t> und </a:t>
            </a:r>
            <a:r>
              <a:rPr lang="en-GB" sz="1915" dirty="0" err="1">
                <a:solidFill>
                  <a:schemeClr val="bg1"/>
                </a:solidFill>
                <a:latin typeface="Work Sans Medium" pitchFamily="2" charset="77"/>
              </a:rPr>
              <a:t>glaubwürdigsten</a:t>
            </a:r>
            <a:r>
              <a:rPr lang="en-GB" sz="1915" dirty="0">
                <a:solidFill>
                  <a:schemeClr val="bg1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chemeClr val="bg1"/>
                </a:solidFill>
                <a:latin typeface="Work Sans Medium" pitchFamily="2" charset="77"/>
              </a:rPr>
              <a:t>Botschafter:innen</a:t>
            </a:r>
            <a:r>
              <a:rPr lang="en-GB" sz="1915" dirty="0">
                <a:solidFill>
                  <a:schemeClr val="bg1"/>
                </a:solidFill>
                <a:latin typeface="Work Sans Medium" pitchFamily="2" charset="77"/>
              </a:rPr>
              <a:t>!</a:t>
            </a:r>
            <a:endParaRPr lang="en-DE" sz="1915" dirty="0">
              <a:solidFill>
                <a:schemeClr val="bg1"/>
              </a:solidFill>
              <a:latin typeface="Work Sans Medium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1575" y="557629"/>
            <a:ext cx="1422123" cy="138469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3583" y="1253001"/>
            <a:ext cx="636213" cy="157182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C3B109C-B934-1C6D-56F5-9D0B7E6F5187}"/>
              </a:ext>
            </a:extLst>
          </p:cNvPr>
          <p:cNvGrpSpPr/>
          <p:nvPr/>
        </p:nvGrpSpPr>
        <p:grpSpPr>
          <a:xfrm>
            <a:off x="9039314" y="13250149"/>
            <a:ext cx="940962" cy="1254179"/>
            <a:chOff x="6475071" y="2366507"/>
            <a:chExt cx="638634" cy="85121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3E5CFEB-A90C-EC5C-42C5-6C0A0F7BC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D42DE1-47F1-E8E3-126F-C926DE2A7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5891109-2F56-9B70-D4B7-622CA18B9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8F5788A7-5FAC-F03A-3560-F201BE0DF3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7699" y="5097722"/>
            <a:ext cx="6942294" cy="744867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A620FC5-5BE5-9350-85ED-E1EAD1AEAEC3}"/>
              </a:ext>
            </a:extLst>
          </p:cNvPr>
          <p:cNvSpPr/>
          <p:nvPr/>
        </p:nvSpPr>
        <p:spPr>
          <a:xfrm>
            <a:off x="5082088" y="10642503"/>
            <a:ext cx="2107520" cy="40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63" b="1" dirty="0" err="1">
                <a:solidFill>
                  <a:srgbClr val="489BB7"/>
                </a:solidFill>
                <a:latin typeface="Nunito Sans SemiBold" pitchFamily="2" charset="77"/>
              </a:rPr>
              <a:t>Prämie</a:t>
            </a:r>
            <a:r>
              <a:rPr lang="en-GB" sz="2063" b="1" dirty="0">
                <a:solidFill>
                  <a:srgbClr val="489BB7"/>
                </a:solidFill>
                <a:latin typeface="Nunito Sans SemiBold" pitchFamily="2" charset="77"/>
              </a:rPr>
              <a:t>: 1000 €</a:t>
            </a:r>
            <a:endParaRPr lang="en-DE" sz="2063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AA5AD6-F982-728D-373B-E85558DB0940}"/>
              </a:ext>
            </a:extLst>
          </p:cNvPr>
          <p:cNvSpPr/>
          <p:nvPr/>
        </p:nvSpPr>
        <p:spPr>
          <a:xfrm>
            <a:off x="7725472" y="5494596"/>
            <a:ext cx="1975447" cy="455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57" b="1" dirty="0">
                <a:solidFill>
                  <a:srgbClr val="489BB7"/>
                </a:solidFill>
                <a:latin typeface="Nunito Sans SemiBold" pitchFamily="2" charset="77"/>
              </a:rPr>
              <a:t>+ 5 </a:t>
            </a:r>
            <a:r>
              <a:rPr lang="en-GB" sz="2357" b="1" dirty="0" err="1">
                <a:solidFill>
                  <a:srgbClr val="489BB7"/>
                </a:solidFill>
                <a:latin typeface="Nunito Sans SemiBold" pitchFamily="2" charset="77"/>
              </a:rPr>
              <a:t>Punkte</a:t>
            </a:r>
            <a:endParaRPr lang="en-DE" sz="2357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573659D-0DBF-07BB-A70D-B165EFC42E36}"/>
              </a:ext>
            </a:extLst>
          </p:cNvPr>
          <p:cNvSpPr/>
          <p:nvPr/>
        </p:nvSpPr>
        <p:spPr>
          <a:xfrm>
            <a:off x="1550523" y="13167959"/>
            <a:ext cx="7164926" cy="8029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Helfen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uns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,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offene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Positionen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mit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Top-Kandidat:innen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aus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Ihrem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Netzwerk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zu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besetzen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. Am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besten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legen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gleich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los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!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Registrieren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sich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unter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 </a:t>
            </a:r>
            <a:r>
              <a:rPr lang="en-GB" sz="1621" b="1" u="sng" dirty="0" err="1">
                <a:solidFill>
                  <a:schemeClr val="bg1"/>
                </a:solidFill>
                <a:latin typeface="Nunito Sans SemiBold" pitchFamily="2" charset="77"/>
              </a:rPr>
              <a:t>musterfirma.talentry.com</a:t>
            </a:r>
            <a:r>
              <a:rPr lang="en-GB" sz="1621" b="1" u="sng" dirty="0">
                <a:solidFill>
                  <a:schemeClr val="bg1"/>
                </a:solidFill>
                <a:latin typeface="Nunito Sans SemiBold" pitchFamily="2" charset="77"/>
              </a:rPr>
              <a:t> 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-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oder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holen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sich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die App:</a:t>
            </a:r>
            <a:endParaRPr lang="en-DE" sz="1621" b="1" dirty="0">
              <a:solidFill>
                <a:schemeClr val="bg1"/>
              </a:solidFill>
              <a:latin typeface="Nunito Sans SemiBold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0442A41-EB10-40D0-C546-BA812A03A1A8}"/>
              </a:ext>
            </a:extLst>
          </p:cNvPr>
          <p:cNvSpPr/>
          <p:nvPr/>
        </p:nvSpPr>
        <p:spPr>
          <a:xfrm>
            <a:off x="1" y="5940620"/>
            <a:ext cx="5583236" cy="862256"/>
          </a:xfrm>
          <a:prstGeom prst="rect">
            <a:avLst/>
          </a:prstGeom>
          <a:solidFill>
            <a:srgbClr val="716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6931" rtlCol="0" anchor="ctr"/>
          <a:lstStyle/>
          <a:p>
            <a:r>
              <a:rPr lang="en-DE" sz="3536" b="1" dirty="0">
                <a:solidFill>
                  <a:schemeClr val="bg1"/>
                </a:solidFill>
                <a:latin typeface="Work Sans" pitchFamily="2" charset="77"/>
              </a:rPr>
              <a:t>SO GEHT’S!</a:t>
            </a:r>
          </a:p>
        </p:txBody>
      </p:sp>
    </p:spTree>
    <p:extLst>
      <p:ext uri="{BB962C8B-B14F-4D97-AF65-F5344CB8AC3E}">
        <p14:creationId xmlns:p14="http://schemas.microsoft.com/office/powerpoint/2010/main" val="3382912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1"/>
            <a:ext cx="11166476" cy="15119350"/>
          </a:xfrm>
          <a:prstGeom prst="rect">
            <a:avLst/>
          </a:prstGeom>
          <a:solidFill>
            <a:srgbClr val="F8E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3742" dirty="0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021" y="14009790"/>
            <a:ext cx="1422123" cy="13846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1" y="772966"/>
            <a:ext cx="10164721" cy="2720691"/>
            <a:chOff x="-320572" y="1098833"/>
            <a:chExt cx="6808240" cy="1778479"/>
          </a:xfrm>
          <a:solidFill>
            <a:srgbClr val="FCD5CE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-320572" y="1222248"/>
              <a:ext cx="6808240" cy="1655064"/>
            </a:xfrm>
            <a:prstGeom prst="rect">
              <a:avLst/>
            </a:prstGeom>
            <a:solidFill>
              <a:srgbClr val="FFB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320571" y="1098833"/>
              <a:ext cx="6675652" cy="1655064"/>
            </a:xfrm>
            <a:prstGeom prst="rect">
              <a:avLst/>
            </a:prstGeom>
            <a:solidFill>
              <a:srgbClr val="FEC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909887" y="12237174"/>
            <a:ext cx="10256588" cy="2589774"/>
            <a:chOff x="-150635" y="1098833"/>
            <a:chExt cx="6860879" cy="1757689"/>
          </a:xfrm>
          <a:solidFill>
            <a:srgbClr val="FCD5CE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5" y="1234899"/>
              <a:ext cx="6860878" cy="1621623"/>
            </a:xfrm>
            <a:prstGeom prst="rect">
              <a:avLst/>
            </a:prstGeom>
            <a:solidFill>
              <a:srgbClr val="FFB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710244" cy="1621623"/>
            </a:xfrm>
            <a:prstGeom prst="rect">
              <a:avLst/>
            </a:prstGeom>
            <a:solidFill>
              <a:srgbClr val="FEC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1191952" y="7196810"/>
            <a:ext cx="4391295" cy="2688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1. Bei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Talentry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registrieren</a:t>
            </a: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2.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Offene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Stellenangebote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durchstöbern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3. Jobs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mit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wenigen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Klicks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empfehlen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4.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Punkte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sammeln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&amp; in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Prämien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umwandeln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5. Neue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Kolleg:innen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willkommen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heißen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&amp;</a:t>
            </a: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621" b="1">
                <a:solidFill>
                  <a:srgbClr val="82373D"/>
                </a:solidFill>
                <a:latin typeface="Nunito Sans SemiBold" pitchFamily="2" charset="77"/>
              </a:rPr>
              <a:t>     auf 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die Geld-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Prämie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freuen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endParaRPr lang="en-DE" sz="1621" b="1" dirty="0">
              <a:solidFill>
                <a:srgbClr val="82373D"/>
              </a:solidFill>
              <a:latin typeface="Nunito Sans SemiBol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1179320" y="3944374"/>
            <a:ext cx="8676810" cy="131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Sie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helfen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Personen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aus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Ihrem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Bekanntenkreis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,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einen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spannenden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neuen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Job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zu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finden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-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wir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gewinnen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Dank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Ihnen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Mitarbeitende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, die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perfekt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zu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uns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passen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! Sie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sammeln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für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jede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Aktivität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Punkte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, die Sie in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attraktive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Prämien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umwandeln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können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. </a:t>
            </a:r>
            <a:endParaRPr lang="en-DE" sz="1915" dirty="0">
              <a:solidFill>
                <a:srgbClr val="82373D"/>
              </a:solidFill>
              <a:latin typeface="Work Sans Medium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812697" y="2858504"/>
            <a:ext cx="293670" cy="668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742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1199177" y="1339125"/>
            <a:ext cx="8676810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Mitarbeitende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werben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Mitarbeitende</a:t>
            </a:r>
            <a:endParaRPr lang="en-GB" sz="1915" dirty="0">
              <a:solidFill>
                <a:srgbClr val="82373D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1179317" y="1656816"/>
            <a:ext cx="7920666" cy="770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5010" b="1" dirty="0">
                <a:solidFill>
                  <a:srgbClr val="82373D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1191951" y="500763"/>
            <a:ext cx="2705988" cy="575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2357" b="1" dirty="0">
                <a:solidFill>
                  <a:srgbClr val="82373D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550522" y="12700662"/>
            <a:ext cx="8266969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Sie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sind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unsere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besten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und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glaubwürdigsten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Botschafter:innen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!</a:t>
            </a:r>
            <a:endParaRPr lang="en-DE" sz="1915" dirty="0">
              <a:solidFill>
                <a:srgbClr val="82373D"/>
              </a:solidFill>
              <a:latin typeface="Work Sans Medium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1575" y="557629"/>
            <a:ext cx="1422123" cy="138469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3583" y="1253001"/>
            <a:ext cx="636213" cy="157182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C3B109C-B934-1C6D-56F5-9D0B7E6F5187}"/>
              </a:ext>
            </a:extLst>
          </p:cNvPr>
          <p:cNvGrpSpPr/>
          <p:nvPr/>
        </p:nvGrpSpPr>
        <p:grpSpPr>
          <a:xfrm>
            <a:off x="9039314" y="13354881"/>
            <a:ext cx="940962" cy="1254179"/>
            <a:chOff x="6475071" y="2366507"/>
            <a:chExt cx="638634" cy="85121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3E5CFEB-A90C-EC5C-42C5-6C0A0F7BC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D42DE1-47F1-E8E3-126F-C926DE2A7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5891109-2F56-9B70-D4B7-622CA18B9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65C9A265-0565-584B-D0CC-12726C8A24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5006" y="5089048"/>
            <a:ext cx="6942294" cy="744867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D4FA1B1-8D4E-83FD-435B-972B3A2D8767}"/>
              </a:ext>
            </a:extLst>
          </p:cNvPr>
          <p:cNvSpPr/>
          <p:nvPr/>
        </p:nvSpPr>
        <p:spPr>
          <a:xfrm>
            <a:off x="5082088" y="10642503"/>
            <a:ext cx="2107520" cy="40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63" b="1" dirty="0" err="1">
                <a:solidFill>
                  <a:srgbClr val="489BB7"/>
                </a:solidFill>
                <a:latin typeface="Nunito Sans SemiBold" pitchFamily="2" charset="77"/>
              </a:rPr>
              <a:t>Prämie</a:t>
            </a:r>
            <a:r>
              <a:rPr lang="en-GB" sz="2063" b="1" dirty="0">
                <a:solidFill>
                  <a:srgbClr val="489BB7"/>
                </a:solidFill>
                <a:latin typeface="Nunito Sans SemiBold" pitchFamily="2" charset="77"/>
              </a:rPr>
              <a:t>: 1000 €</a:t>
            </a:r>
            <a:endParaRPr lang="en-DE" sz="2063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26DD2E9-DB70-DBA1-2969-7E9284672E72}"/>
              </a:ext>
            </a:extLst>
          </p:cNvPr>
          <p:cNvSpPr/>
          <p:nvPr/>
        </p:nvSpPr>
        <p:spPr>
          <a:xfrm>
            <a:off x="7725472" y="5494596"/>
            <a:ext cx="1975447" cy="455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57" b="1" dirty="0">
                <a:solidFill>
                  <a:srgbClr val="489BB7"/>
                </a:solidFill>
                <a:latin typeface="Nunito Sans SemiBold" pitchFamily="2" charset="77"/>
              </a:rPr>
              <a:t>+ 5 </a:t>
            </a:r>
            <a:r>
              <a:rPr lang="en-GB" sz="2357" b="1" dirty="0" err="1">
                <a:solidFill>
                  <a:srgbClr val="489BB7"/>
                </a:solidFill>
                <a:latin typeface="Nunito Sans SemiBold" pitchFamily="2" charset="77"/>
              </a:rPr>
              <a:t>Punkte</a:t>
            </a:r>
            <a:endParaRPr lang="en-DE" sz="2357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777C4F7-CCB0-63A4-4B7A-FE611E2AE798}"/>
              </a:ext>
            </a:extLst>
          </p:cNvPr>
          <p:cNvSpPr/>
          <p:nvPr/>
        </p:nvSpPr>
        <p:spPr>
          <a:xfrm>
            <a:off x="1550523" y="13290102"/>
            <a:ext cx="7164926" cy="8029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Helfen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uns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,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offene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Positionen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mit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Top-Kandidat:innen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aus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Ihrem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Netzwerk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zu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besetzen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. Am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besten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legen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gleich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los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!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Registrieren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sich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unter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 </a:t>
            </a:r>
            <a:r>
              <a:rPr lang="en-GB" sz="1621" b="1" u="sng" dirty="0" err="1">
                <a:solidFill>
                  <a:srgbClr val="82373D"/>
                </a:solidFill>
                <a:latin typeface="Nunito Sans SemiBold" pitchFamily="2" charset="77"/>
              </a:rPr>
              <a:t>musterfirma.talentry.com</a:t>
            </a:r>
            <a:r>
              <a:rPr lang="en-GB" sz="1621" b="1" u="sng" dirty="0">
                <a:solidFill>
                  <a:srgbClr val="82373D"/>
                </a:solidFill>
                <a:latin typeface="Nunito Sans SemiBold" pitchFamily="2" charset="77"/>
              </a:rPr>
              <a:t> 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-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oder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holen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sich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die App:</a:t>
            </a:r>
            <a:endParaRPr lang="en-DE" sz="1621" b="1" dirty="0">
              <a:solidFill>
                <a:srgbClr val="82373D"/>
              </a:solidFill>
              <a:latin typeface="Nunito Sans SemiBold" pitchFamily="2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F11276-646B-6163-2418-2AAAEA868ACF}"/>
              </a:ext>
            </a:extLst>
          </p:cNvPr>
          <p:cNvSpPr/>
          <p:nvPr/>
        </p:nvSpPr>
        <p:spPr>
          <a:xfrm>
            <a:off x="1" y="5940620"/>
            <a:ext cx="5583236" cy="862256"/>
          </a:xfrm>
          <a:prstGeom prst="rect">
            <a:avLst/>
          </a:prstGeom>
          <a:solidFill>
            <a:srgbClr val="FEC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6931" rtlCol="0" anchor="ctr"/>
          <a:lstStyle/>
          <a:p>
            <a:r>
              <a:rPr lang="en-DE" sz="3536" b="1" dirty="0">
                <a:solidFill>
                  <a:srgbClr val="82373D"/>
                </a:solidFill>
                <a:latin typeface="Work Sans" pitchFamily="2" charset="77"/>
              </a:rPr>
              <a:t>SO GEHT’S!</a:t>
            </a:r>
          </a:p>
        </p:txBody>
      </p:sp>
    </p:spTree>
    <p:extLst>
      <p:ext uri="{BB962C8B-B14F-4D97-AF65-F5344CB8AC3E}">
        <p14:creationId xmlns:p14="http://schemas.microsoft.com/office/powerpoint/2010/main" val="2009940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5B191329C174384F6897F1FD91BAB" ma:contentTypeVersion="18" ma:contentTypeDescription="Create a new document." ma:contentTypeScope="" ma:versionID="2d2c5fb371504e6be432e467856806f1">
  <xsd:schema xmlns:xsd="http://www.w3.org/2001/XMLSchema" xmlns:xs="http://www.w3.org/2001/XMLSchema" xmlns:p="http://schemas.microsoft.com/office/2006/metadata/properties" xmlns:ns1="http://schemas.microsoft.com/sharepoint/v3" xmlns:ns2="29c50919-b7f8-4492-b835-cd94fc4d83c6" xmlns:ns3="0816cd3e-c849-4827-8432-c54ff2bb246c" targetNamespace="http://schemas.microsoft.com/office/2006/metadata/properties" ma:root="true" ma:fieldsID="e5b15386ee090966c6f47a1aedf6cb41" ns1:_="" ns2:_="" ns3:_="">
    <xsd:import namespace="http://schemas.microsoft.com/sharepoint/v3"/>
    <xsd:import namespace="29c50919-b7f8-4492-b835-cd94fc4d83c6"/>
    <xsd:import namespace="0816cd3e-c849-4827-8432-c54ff2bb24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50919-b7f8-4492-b835-cd94fc4d83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6cd3e-c849-4827-8432-c54ff2bb2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7275316-66E0-4750-91E7-CA8D68C70A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71528D-3407-401B-8872-3CCC1F1EFF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9c50919-b7f8-4492-b835-cd94fc4d83c6"/>
    <ds:schemaRef ds:uri="0816cd3e-c849-4827-8432-c54ff2bb24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2D6399-9CE6-4275-8E1B-066598DC055D}">
  <ds:schemaRefs>
    <ds:schemaRef ds:uri="http://schemas.microsoft.com/sharepoint/v3"/>
    <ds:schemaRef ds:uri="http://purl.org/dc/terms/"/>
    <ds:schemaRef ds:uri="http://purl.org/dc/dcmitype/"/>
    <ds:schemaRef ds:uri="http://schemas.openxmlformats.org/package/2006/metadata/core-properties"/>
    <ds:schemaRef ds:uri="29c50919-b7f8-4492-b835-cd94fc4d83c6"/>
    <ds:schemaRef ds:uri="http://schemas.microsoft.com/office/2006/metadata/properties"/>
    <ds:schemaRef ds:uri="0816cd3e-c849-4827-8432-c54ff2bb246c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</TotalTime>
  <Words>774</Words>
  <Application>Microsoft Macintosh PowerPoint</Application>
  <PresentationFormat>Custom</PresentationFormat>
  <Paragraphs>54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Nunito Sans SemiBold</vt:lpstr>
      <vt:lpstr>Work Sans</vt:lpstr>
      <vt:lpstr>Work Sans ExtraBold</vt:lpstr>
      <vt:lpstr>Work Sans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Gomez</dc:creator>
  <cp:lastModifiedBy>Alexandra Schiekofer</cp:lastModifiedBy>
  <cp:revision>2</cp:revision>
  <dcterms:created xsi:type="dcterms:W3CDTF">2022-04-21T08:00:45Z</dcterms:created>
  <dcterms:modified xsi:type="dcterms:W3CDTF">2022-04-27T11:31:07Z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0x01010007E5B191329C174384F6897F1FD91BAB</vt:lpwstr>
  </property>
</Properties>
</file>